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sldIdLst>
    <p:sldId id="404" r:id="rId2"/>
    <p:sldId id="469" r:id="rId3"/>
    <p:sldId id="470" r:id="rId4"/>
    <p:sldId id="474" r:id="rId5"/>
    <p:sldId id="484" r:id="rId6"/>
    <p:sldId id="405" r:id="rId7"/>
    <p:sldId id="406" r:id="rId8"/>
    <p:sldId id="414" r:id="rId9"/>
    <p:sldId id="454" r:id="rId10"/>
    <p:sldId id="436" r:id="rId11"/>
    <p:sldId id="439" r:id="rId12"/>
    <p:sldId id="441" r:id="rId13"/>
    <p:sldId id="447" r:id="rId14"/>
    <p:sldId id="448" r:id="rId15"/>
    <p:sldId id="449" r:id="rId16"/>
    <p:sldId id="450" r:id="rId17"/>
    <p:sldId id="455" r:id="rId18"/>
    <p:sldId id="456" r:id="rId19"/>
    <p:sldId id="462" r:id="rId20"/>
    <p:sldId id="463" r:id="rId21"/>
    <p:sldId id="465" r:id="rId22"/>
    <p:sldId id="466" r:id="rId23"/>
    <p:sldId id="485" r:id="rId24"/>
    <p:sldId id="487" r:id="rId25"/>
    <p:sldId id="488" r:id="rId26"/>
    <p:sldId id="494" r:id="rId27"/>
    <p:sldId id="480" r:id="rId28"/>
    <p:sldId id="481" r:id="rId29"/>
    <p:sldId id="489" r:id="rId30"/>
    <p:sldId id="490" r:id="rId31"/>
    <p:sldId id="491" r:id="rId32"/>
    <p:sldId id="492" r:id="rId33"/>
    <p:sldId id="493" r:id="rId34"/>
    <p:sldId id="464" r:id="rId35"/>
    <p:sldId id="468" r:id="rId3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37">
          <p15:clr>
            <a:srgbClr val="A4A3A4"/>
          </p15:clr>
        </p15:guide>
        <p15:guide id="2"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6A69"/>
    <a:srgbClr val="404040"/>
    <a:srgbClr val="E4E6E9"/>
    <a:srgbClr val="FF6600"/>
    <a:srgbClr val="FF3300"/>
    <a:srgbClr val="D2A000"/>
    <a:srgbClr val="7A206A"/>
    <a:srgbClr val="0A4C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16" autoAdjust="0"/>
    <p:restoredTop sz="95820" autoAdjust="0"/>
  </p:normalViewPr>
  <p:slideViewPr>
    <p:cSldViewPr snapToGrid="0">
      <p:cViewPr varScale="1">
        <p:scale>
          <a:sx n="89" d="100"/>
          <a:sy n="89" d="100"/>
        </p:scale>
        <p:origin x="110" y="202"/>
      </p:cViewPr>
      <p:guideLst>
        <p:guide orient="horz" pos="2137"/>
        <p:guide pos="3817"/>
      </p:guideLst>
    </p:cSldViewPr>
  </p:slideViewPr>
  <p:notesTextViewPr>
    <p:cViewPr>
      <p:scale>
        <a:sx n="1" d="1"/>
        <a:sy n="1" d="1"/>
      </p:scale>
      <p:origin x="0" y="0"/>
    </p:cViewPr>
  </p:notesTextViewPr>
  <p:sorterViewPr>
    <p:cViewPr>
      <p:scale>
        <a:sx n="100" d="100"/>
        <a:sy n="100" d="100"/>
      </p:scale>
      <p:origin x="0" y="-320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F31DBDD-3550-4CEE-9CC7-D8465ABCCA42}" type="datetimeFigureOut">
              <a:rPr lang="it-IT"/>
              <a:pPr>
                <a:defRPr/>
              </a:pPr>
              <a:t>13/09/2026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Modifica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8F5B023-4E23-47A1-8852-77AA9426C344}"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6386"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r>
              <a:rPr lang="en-US" dirty="0" smtClean="0"/>
              <a:t>One Anastomosis Gastric Bypass (OAGB) is a </a:t>
            </a:r>
            <a:r>
              <a:rPr lang="en-US" dirty="0" err="1" smtClean="0"/>
              <a:t>hypoabsorptive</a:t>
            </a:r>
            <a:r>
              <a:rPr lang="en-US" dirty="0" smtClean="0"/>
              <a:t> procedure first described by Robert Rutledge in</a:t>
            </a:r>
          </a:p>
          <a:p>
            <a:pPr eaLnBrk="1" hangingPunct="1"/>
            <a:r>
              <a:rPr lang="en-US" dirty="0" smtClean="0"/>
              <a:t>1997 and has since evolved into one of the most commonly</a:t>
            </a:r>
          </a:p>
          <a:p>
            <a:pPr eaLnBrk="1" hangingPunct="1"/>
            <a:r>
              <a:rPr lang="en-US" dirty="0" smtClean="0"/>
              <a:t>performed metabolic bariatric procedures </a:t>
            </a:r>
            <a:r>
              <a:rPr lang="en-US" smtClean="0"/>
              <a:t>worldwide [1, 2].</a:t>
            </a:r>
            <a:endParaRPr lang="en-US" dirty="0" smtClean="0"/>
          </a:p>
          <a:p>
            <a:pPr eaLnBrk="1" hangingPunct="1"/>
            <a:r>
              <a:rPr lang="en-US" dirty="0" smtClean="0"/>
              <a:t>Its single </a:t>
            </a:r>
            <a:r>
              <a:rPr lang="en-US" dirty="0" err="1" smtClean="0"/>
              <a:t>gastrojejunal</a:t>
            </a:r>
            <a:r>
              <a:rPr lang="en-US" dirty="0" smtClean="0"/>
              <a:t> anastomosis, shorter operative time,</a:t>
            </a:r>
          </a:p>
          <a:p>
            <a:pPr eaLnBrk="1" hangingPunct="1"/>
            <a:r>
              <a:rPr lang="en-US" dirty="0" smtClean="0"/>
              <a:t>and sustained weight-loss outcomes have contributed to its</a:t>
            </a:r>
          </a:p>
          <a:p>
            <a:pPr eaLnBrk="1" hangingPunct="1"/>
            <a:r>
              <a:rPr lang="en-US" dirty="0" smtClean="0"/>
              <a:t>growing popularity</a:t>
            </a:r>
            <a:endParaRPr lang="it-IT"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8434"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endParaRPr lang="it-IT"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8F5B023-4E23-47A1-8852-77AA9426C344}" type="slidenum">
              <a:rPr lang="it-IT" smtClean="0"/>
              <a:pPr>
                <a:defRPr/>
              </a:pPr>
              <a:t>4</a:t>
            </a:fld>
            <a:endParaRPr lang="it-IT"/>
          </a:p>
        </p:txBody>
      </p:sp>
    </p:spTree>
    <p:extLst>
      <p:ext uri="{BB962C8B-B14F-4D97-AF65-F5344CB8AC3E}">
        <p14:creationId xmlns:p14="http://schemas.microsoft.com/office/powerpoint/2010/main" val="1146075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8F5B023-4E23-47A1-8852-77AA9426C344}" type="slidenum">
              <a:rPr lang="it-IT" smtClean="0"/>
              <a:pPr>
                <a:defRPr/>
              </a:pPr>
              <a:t>6</a:t>
            </a:fld>
            <a:endParaRPr lang="it-IT"/>
          </a:p>
        </p:txBody>
      </p:sp>
    </p:spTree>
    <p:extLst>
      <p:ext uri="{BB962C8B-B14F-4D97-AF65-F5344CB8AC3E}">
        <p14:creationId xmlns:p14="http://schemas.microsoft.com/office/powerpoint/2010/main" val="2463182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6386"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endParaRPr lang="it-IT" dirty="0"/>
          </a:p>
        </p:txBody>
      </p:sp>
    </p:spTree>
    <p:extLst>
      <p:ext uri="{BB962C8B-B14F-4D97-AF65-F5344CB8AC3E}">
        <p14:creationId xmlns:p14="http://schemas.microsoft.com/office/powerpoint/2010/main" val="3602628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6386"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endParaRPr lang="it-IT" dirty="0"/>
          </a:p>
        </p:txBody>
      </p:sp>
    </p:spTree>
    <p:extLst>
      <p:ext uri="{BB962C8B-B14F-4D97-AF65-F5344CB8AC3E}">
        <p14:creationId xmlns:p14="http://schemas.microsoft.com/office/powerpoint/2010/main" val="1844252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8F5B023-4E23-47A1-8852-77AA9426C344}" type="slidenum">
              <a:rPr lang="it-IT" smtClean="0"/>
              <a:pPr>
                <a:defRPr/>
              </a:pPr>
              <a:t>25</a:t>
            </a:fld>
            <a:endParaRPr lang="it-IT"/>
          </a:p>
        </p:txBody>
      </p:sp>
    </p:spTree>
    <p:extLst>
      <p:ext uri="{BB962C8B-B14F-4D97-AF65-F5344CB8AC3E}">
        <p14:creationId xmlns:p14="http://schemas.microsoft.com/office/powerpoint/2010/main" val="933198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F5B023-4E23-47A1-8852-77AA9426C34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7600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6386"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510993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6386" name="Rectangle 3"/>
          <p:cNvSpPr>
            <a:spLocks noGrp="1"/>
          </p:cNvSpPr>
          <p:nvPr>
            <p:ph type="body" idx="1"/>
          </p:nvPr>
        </p:nvSpPr>
        <p:spPr bwMode="auto">
          <a:xfrm>
            <a:off x="685800" y="4343400"/>
            <a:ext cx="5486400" cy="4114800"/>
          </a:xfrm>
          <a:noFill/>
        </p:spPr>
        <p:txBody>
          <a:bodyPr wrap="square" numCol="1" anchor="t" anchorCtr="0" compatLnSpc="1">
            <a:prstTxWarp prst="textNoShape">
              <a:avLst/>
            </a:prstTxWarp>
          </a:bodyPr>
          <a:lstStyle/>
          <a:p>
            <a:pPr eaLnBrk="1" hangingPunct="1"/>
            <a:endParaRPr lang="it-IT" dirty="0"/>
          </a:p>
        </p:txBody>
      </p:sp>
    </p:spTree>
    <p:extLst>
      <p:ext uri="{BB962C8B-B14F-4D97-AF65-F5344CB8AC3E}">
        <p14:creationId xmlns:p14="http://schemas.microsoft.com/office/powerpoint/2010/main" val="4023507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defRPr/>
            </a:lvl1pPr>
          </a:lstStyle>
          <a:p>
            <a:pPr>
              <a:defRPr/>
            </a:pPr>
            <a:fld id="{D19EFB44-8543-4797-AE56-49530B29BF75}" type="datetimeFigureOut">
              <a:rPr lang="it-IT"/>
              <a:pPr>
                <a:defRPr/>
              </a:pPr>
              <a:t>13/09/2026</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C2C1F265-ABEE-4F79-B14A-39B1622FCECA}"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19C86985-61C8-4A80-9CEA-E4D5A193D480}" type="datetimeFigureOut">
              <a:rPr lang="it-IT"/>
              <a:pPr>
                <a:defRPr/>
              </a:pPr>
              <a:t>13/09/2026</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4141363A-1349-4912-88DA-35B3EBBF7868}"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lvl1pPr>
              <a:defRPr/>
            </a:lvl1pPr>
          </a:lstStyle>
          <a:p>
            <a:pPr>
              <a:defRPr/>
            </a:pPr>
            <a:fld id="{F5F41C94-CC2F-4722-95E1-15983850ECCB}" type="datetimeFigureOut">
              <a:rPr lang="it-IT"/>
              <a:pPr>
                <a:defRPr/>
              </a:pPr>
              <a:t>13/09/2026</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EE991B9C-C9E3-4A6F-8826-E5DAFB9E6C33}"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3"/>
          <p:cNvSpPr>
            <a:spLocks noGrp="1"/>
          </p:cNvSpPr>
          <p:nvPr>
            <p:ph type="dt" sz="half" idx="10"/>
          </p:nvPr>
        </p:nvSpPr>
        <p:spPr/>
        <p:txBody>
          <a:bodyPr/>
          <a:lstStyle>
            <a:lvl1pPr>
              <a:defRPr/>
            </a:lvl1pPr>
          </a:lstStyle>
          <a:p>
            <a:pPr>
              <a:defRPr/>
            </a:pPr>
            <a:fld id="{77982F99-FD54-46D2-983F-9AEB8DACA46D}" type="datetimeFigureOut">
              <a:rPr lang="it-IT"/>
              <a:pPr>
                <a:defRPr/>
              </a:pPr>
              <a:t>13/09/2026</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9D68A6C0-0303-4614-AFD2-33C2E89BEE0D}"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p:cNvSpPr>
            <a:spLocks noGrp="1"/>
          </p:cNvSpPr>
          <p:nvPr>
            <p:ph type="dt" sz="half" idx="10"/>
          </p:nvPr>
        </p:nvSpPr>
        <p:spPr/>
        <p:txBody>
          <a:bodyPr/>
          <a:lstStyle>
            <a:lvl1pPr>
              <a:defRPr/>
            </a:lvl1pPr>
          </a:lstStyle>
          <a:p>
            <a:pPr>
              <a:defRPr/>
            </a:pPr>
            <a:fld id="{82AF3C4C-62F5-49A5-8EE7-7A21C679AEC1}" type="datetimeFigureOut">
              <a:rPr lang="it-IT"/>
              <a:pPr>
                <a:defRPr/>
              </a:pPr>
              <a:t>13/09/2026</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836E6204-6A57-4BA3-8F8D-289E988ADBFF}"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3"/>
          <p:cNvSpPr>
            <a:spLocks noGrp="1"/>
          </p:cNvSpPr>
          <p:nvPr>
            <p:ph type="dt" sz="half" idx="10"/>
          </p:nvPr>
        </p:nvSpPr>
        <p:spPr/>
        <p:txBody>
          <a:bodyPr/>
          <a:lstStyle>
            <a:lvl1pPr>
              <a:defRPr/>
            </a:lvl1pPr>
          </a:lstStyle>
          <a:p>
            <a:pPr>
              <a:defRPr/>
            </a:pPr>
            <a:fld id="{4937BA2F-0FB8-4309-8978-493C1A8AC642}" type="datetimeFigureOut">
              <a:rPr lang="it-IT"/>
              <a:pPr>
                <a:defRPr/>
              </a:pPr>
              <a:t>13/09/2026</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53F487AB-1E68-426B-9AD1-CFDCF69BCE57}"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1BBF2C-5D91-4EC5-B1D8-154BAC6EE1A0}" type="datetimeFigureOut">
              <a:rPr lang="it-IT"/>
              <a:pPr>
                <a:defRPr/>
              </a:pPr>
              <a:t>13/09/2026</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6054B557-6584-46FC-AE4D-9492FC37FDE8}"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3"/>
          <p:cNvSpPr>
            <a:spLocks noGrp="1"/>
          </p:cNvSpPr>
          <p:nvPr>
            <p:ph type="dt" sz="half" idx="10"/>
          </p:nvPr>
        </p:nvSpPr>
        <p:spPr/>
        <p:txBody>
          <a:bodyPr/>
          <a:lstStyle>
            <a:lvl1pPr>
              <a:defRPr/>
            </a:lvl1pPr>
          </a:lstStyle>
          <a:p>
            <a:pPr>
              <a:defRPr/>
            </a:pPr>
            <a:fld id="{7A5512EB-0ADC-487A-864C-A4D880382490}" type="datetimeFigureOut">
              <a:rPr lang="it-IT"/>
              <a:pPr>
                <a:defRPr/>
              </a:pPr>
              <a:t>13/09/2026</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2FB4580C-B763-4067-B1B2-636BDD2C340E}"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3"/>
          <p:cNvSpPr>
            <a:spLocks noGrp="1"/>
          </p:cNvSpPr>
          <p:nvPr>
            <p:ph type="dt" sz="half" idx="10"/>
          </p:nvPr>
        </p:nvSpPr>
        <p:spPr/>
        <p:txBody>
          <a:bodyPr/>
          <a:lstStyle>
            <a:lvl1pPr>
              <a:defRPr/>
            </a:lvl1pPr>
          </a:lstStyle>
          <a:p>
            <a:pPr>
              <a:defRPr/>
            </a:pPr>
            <a:fld id="{D8674B3A-61E1-4380-9C8D-EFF0616763DC}" type="datetimeFigureOut">
              <a:rPr lang="it-IT"/>
              <a:pPr>
                <a:defRPr/>
              </a:pPr>
              <a:t>13/09/2026</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C77AB859-2CD4-46B7-AB0F-5711A5654E71}"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62E847EA-30B8-4BFF-BD88-F643E0C6FA75}" type="datetimeFigureOut">
              <a:rPr lang="it-IT"/>
              <a:pPr>
                <a:defRPr/>
              </a:pPr>
              <a:t>13/09/2026</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DC16B005-B489-4325-9F6E-F4AA2D80F655}"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6BB7FCD6-0188-455C-9DE9-1D06E55A1A0B}" type="datetimeFigureOut">
              <a:rPr lang="it-IT"/>
              <a:pPr>
                <a:defRPr/>
              </a:pPr>
              <a:t>13/09/2026</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A4AE7DD6-D4F9-486D-88C3-6A30CBB61895}"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endParaRPr 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A8BDE12-10F3-4A82-BC9F-1C6095C739AA}" type="datetimeFigureOut">
              <a:rPr lang="it-IT"/>
              <a:pPr>
                <a:defRPr/>
              </a:pPr>
              <a:t>13/09/2026</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40BCDE4-1C2F-4FE7-BD33-2D76EE6AEAF7}"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doi.org/10.1007/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6.pn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0.png"/><Relationship Id="rId4"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media/image37.png"/><Relationship Id="rId4" Type="http://schemas.openxmlformats.org/officeDocument/2006/relationships/image" Target="NUL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Immagine 15"/>
          <p:cNvPicPr>
            <a:picLocks noChangeAspect="1"/>
          </p:cNvPicPr>
          <p:nvPr/>
        </p:nvPicPr>
        <p:blipFill>
          <a:blip r:embed="rId2"/>
          <a:srcRect/>
          <a:stretch>
            <a:fillRect/>
          </a:stretch>
        </p:blipFill>
        <p:spPr bwMode="auto">
          <a:xfrm>
            <a:off x="-47625" y="0"/>
            <a:ext cx="6143625" cy="3481388"/>
          </a:xfrm>
          <a:prstGeom prst="rect">
            <a:avLst/>
          </a:prstGeom>
          <a:noFill/>
          <a:ln w="9525">
            <a:noFill/>
            <a:miter lim="800000"/>
            <a:headEnd/>
            <a:tailEnd/>
          </a:ln>
        </p:spPr>
      </p:pic>
      <p:pic>
        <p:nvPicPr>
          <p:cNvPr id="14338" name="Immagine 5"/>
          <p:cNvPicPr>
            <a:picLocks noChangeAspect="1"/>
          </p:cNvPicPr>
          <p:nvPr/>
        </p:nvPicPr>
        <p:blipFill>
          <a:blip r:embed="rId3"/>
          <a:srcRect/>
          <a:stretch>
            <a:fillRect/>
          </a:stretch>
        </p:blipFill>
        <p:spPr bwMode="auto">
          <a:xfrm>
            <a:off x="6096000" y="0"/>
            <a:ext cx="6096000" cy="3429000"/>
          </a:xfrm>
          <a:prstGeom prst="rect">
            <a:avLst/>
          </a:prstGeom>
          <a:noFill/>
          <a:ln w="9525">
            <a:noFill/>
            <a:miter lim="800000"/>
            <a:headEnd/>
            <a:tailEnd/>
          </a:ln>
        </p:spPr>
      </p:pic>
      <p:pic>
        <p:nvPicPr>
          <p:cNvPr id="14339" name="Immagine 8"/>
          <p:cNvPicPr>
            <a:picLocks noChangeAspect="1"/>
          </p:cNvPicPr>
          <p:nvPr/>
        </p:nvPicPr>
        <p:blipFill>
          <a:blip r:embed="rId4"/>
          <a:srcRect/>
          <a:stretch>
            <a:fillRect/>
          </a:stretch>
        </p:blipFill>
        <p:spPr bwMode="auto">
          <a:xfrm>
            <a:off x="-31750" y="3433763"/>
            <a:ext cx="6132513" cy="3448050"/>
          </a:xfrm>
          <a:prstGeom prst="rect">
            <a:avLst/>
          </a:prstGeom>
          <a:noFill/>
          <a:ln w="9525">
            <a:noFill/>
            <a:miter lim="800000"/>
            <a:headEnd/>
            <a:tailEnd/>
          </a:ln>
        </p:spPr>
      </p:pic>
      <p:pic>
        <p:nvPicPr>
          <p:cNvPr id="14340" name="Immagine 9"/>
          <p:cNvPicPr>
            <a:picLocks noChangeAspect="1"/>
          </p:cNvPicPr>
          <p:nvPr/>
        </p:nvPicPr>
        <p:blipFill>
          <a:blip r:embed="rId5"/>
          <a:srcRect/>
          <a:stretch>
            <a:fillRect/>
          </a:stretch>
        </p:blipFill>
        <p:spPr bwMode="auto">
          <a:xfrm>
            <a:off x="6096000" y="3429000"/>
            <a:ext cx="6096000" cy="3452813"/>
          </a:xfrm>
          <a:prstGeom prst="rect">
            <a:avLst/>
          </a:prstGeom>
          <a:noFill/>
          <a:ln w="9525">
            <a:noFill/>
            <a:miter lim="800000"/>
            <a:headEnd/>
            <a:tailEnd/>
          </a:ln>
        </p:spPr>
      </p:pic>
      <p:sp>
        <p:nvSpPr>
          <p:cNvPr id="12" name="Rettangolo 11"/>
          <p:cNvSpPr/>
          <p:nvPr/>
        </p:nvSpPr>
        <p:spPr>
          <a:xfrm>
            <a:off x="6042025" y="0"/>
            <a:ext cx="107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5" name="Rettangolo 14"/>
          <p:cNvSpPr/>
          <p:nvPr/>
        </p:nvSpPr>
        <p:spPr>
          <a:xfrm>
            <a:off x="3733800" y="3992563"/>
            <a:ext cx="4724400" cy="1839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Rettangolo 3">
            <a:extLst/>
          </p:cNvPr>
          <p:cNvSpPr/>
          <p:nvPr/>
        </p:nvSpPr>
        <p:spPr>
          <a:xfrm>
            <a:off x="3841750" y="3992563"/>
            <a:ext cx="4508500" cy="17319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4344" name="Sottotitolo 2"/>
          <p:cNvSpPr txBox="1">
            <a:spLocks/>
          </p:cNvSpPr>
          <p:nvPr/>
        </p:nvSpPr>
        <p:spPr bwMode="auto">
          <a:xfrm>
            <a:off x="3841750" y="4224338"/>
            <a:ext cx="4508500" cy="1700212"/>
          </a:xfrm>
          <a:prstGeom prst="rect">
            <a:avLst/>
          </a:prstGeom>
          <a:noFill/>
          <a:ln w="9525">
            <a:noFill/>
            <a:miter lim="800000"/>
            <a:headEnd/>
            <a:tailEnd/>
          </a:ln>
        </p:spPr>
        <p:txBody>
          <a:bodyPr/>
          <a:lstStyle/>
          <a:p>
            <a:pPr algn="ctr" defTabSz="914400">
              <a:lnSpc>
                <a:spcPct val="90000"/>
              </a:lnSpc>
              <a:spcBef>
                <a:spcPts val="1000"/>
              </a:spcBef>
              <a:buFont typeface="Arial" charset="0"/>
              <a:buNone/>
            </a:pPr>
            <a:r>
              <a:rPr lang="it-IT" sz="2800" b="1">
                <a:solidFill>
                  <a:srgbClr val="404040"/>
                </a:solidFill>
                <a:latin typeface="Arial Narrow" pitchFamily="34" charset="0"/>
              </a:rPr>
              <a:t>Luigi Piazza</a:t>
            </a:r>
          </a:p>
          <a:p>
            <a:pPr algn="ctr" defTabSz="914400">
              <a:lnSpc>
                <a:spcPct val="90000"/>
              </a:lnSpc>
              <a:spcBef>
                <a:spcPts val="1000"/>
              </a:spcBef>
              <a:buFont typeface="Arial" charset="0"/>
              <a:buNone/>
            </a:pPr>
            <a:r>
              <a:rPr lang="it-IT" sz="2000">
                <a:solidFill>
                  <a:srgbClr val="404040"/>
                </a:solidFill>
                <a:latin typeface="Arial Narrow" pitchFamily="34" charset="0"/>
              </a:rPr>
              <a:t>Direttore U.O.C. Chirurgia Generale</a:t>
            </a:r>
          </a:p>
          <a:p>
            <a:pPr algn="ctr" defTabSz="914400">
              <a:lnSpc>
                <a:spcPct val="90000"/>
              </a:lnSpc>
              <a:spcBef>
                <a:spcPts val="1000"/>
              </a:spcBef>
              <a:buFont typeface="Arial" charset="0"/>
              <a:buNone/>
            </a:pPr>
            <a:r>
              <a:rPr lang="it-IT" sz="2000">
                <a:solidFill>
                  <a:srgbClr val="404040"/>
                </a:solidFill>
                <a:latin typeface="Arial Narrow" pitchFamily="34" charset="0"/>
              </a:rPr>
              <a:t>A.R.N.A.S. Garibaldi, Catania</a:t>
            </a:r>
          </a:p>
        </p:txBody>
      </p:sp>
      <p:sp>
        <p:nvSpPr>
          <p:cNvPr id="14" name="Rettangolo 13"/>
          <p:cNvSpPr/>
          <p:nvPr/>
        </p:nvSpPr>
        <p:spPr>
          <a:xfrm rot="5400000">
            <a:off x="6042025" y="-2667000"/>
            <a:ext cx="107950"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6"/>
          <p:cNvSpPr/>
          <p:nvPr/>
        </p:nvSpPr>
        <p:spPr>
          <a:xfrm>
            <a:off x="1662113" y="2865438"/>
            <a:ext cx="8869362" cy="1127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4347" name="Titolo 1"/>
          <p:cNvSpPr txBox="1">
            <a:spLocks/>
          </p:cNvSpPr>
          <p:nvPr/>
        </p:nvSpPr>
        <p:spPr bwMode="auto">
          <a:xfrm>
            <a:off x="1662113" y="2865438"/>
            <a:ext cx="8867775" cy="1127125"/>
          </a:xfrm>
          <a:prstGeom prst="rect">
            <a:avLst/>
          </a:prstGeom>
          <a:noFill/>
          <a:ln w="9525">
            <a:noFill/>
            <a:miter lim="800000"/>
            <a:headEnd/>
            <a:tailEnd/>
          </a:ln>
        </p:spPr>
        <p:txBody>
          <a:bodyPr anchor="ctr"/>
          <a:lstStyle/>
          <a:p>
            <a:pPr algn="ctr" defTabSz="914400">
              <a:lnSpc>
                <a:spcPct val="90000"/>
              </a:lnSpc>
            </a:pPr>
            <a:r>
              <a:rPr lang="it-IT" sz="3200" b="1" dirty="0" smtClean="0">
                <a:solidFill>
                  <a:srgbClr val="0E6A69"/>
                </a:solidFill>
                <a:latin typeface="Arial Narrow" pitchFamily="34" charset="0"/>
              </a:rPr>
              <a:t>Late post operative </a:t>
            </a:r>
            <a:r>
              <a:rPr lang="it-IT" sz="3200" b="1" dirty="0" err="1" smtClean="0">
                <a:solidFill>
                  <a:srgbClr val="0E6A69"/>
                </a:solidFill>
                <a:latin typeface="Arial Narrow" pitchFamily="34" charset="0"/>
              </a:rPr>
              <a:t>complications</a:t>
            </a:r>
            <a:r>
              <a:rPr lang="it-IT" sz="3200" b="1" dirty="0" smtClean="0">
                <a:solidFill>
                  <a:srgbClr val="0E6A69"/>
                </a:solidFill>
                <a:latin typeface="Arial Narrow" pitchFamily="34" charset="0"/>
              </a:rPr>
              <a:t> and management  </a:t>
            </a:r>
            <a:endParaRPr lang="it-IT" sz="3200" b="1" dirty="0">
              <a:solidFill>
                <a:srgbClr val="032A63"/>
              </a:solidFill>
              <a:latin typeface="Arial Narrow" pitchFamily="34" charset="0"/>
            </a:endParaRPr>
          </a:p>
        </p:txBody>
      </p:sp>
      <p:pic>
        <p:nvPicPr>
          <p:cNvPr id="14348" name="Immagine 16"/>
          <p:cNvPicPr>
            <a:picLocks noChangeAspect="1"/>
          </p:cNvPicPr>
          <p:nvPr/>
        </p:nvPicPr>
        <p:blipFill>
          <a:blip r:embed="rId6"/>
          <a:srcRect/>
          <a:stretch>
            <a:fillRect/>
          </a:stretch>
        </p:blipFill>
        <p:spPr bwMode="auto">
          <a:xfrm>
            <a:off x="0" y="6026150"/>
            <a:ext cx="1057275" cy="88582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1"/>
          <p:cNvSpPr>
            <a:spLocks noGrp="1"/>
          </p:cNvSpPr>
          <p:nvPr>
            <p:ph type="title" idx="4294967295"/>
          </p:nvPr>
        </p:nvSpPr>
        <p:spPr>
          <a:xfrm>
            <a:off x="0" y="-26988"/>
            <a:ext cx="11857038" cy="1008063"/>
          </a:xfrm>
        </p:spPr>
        <p:txBody>
          <a:bodyPr/>
          <a:lstStyle/>
          <a:p>
            <a:pPr eaLnBrk="1" hangingPunct="1"/>
            <a:r>
              <a:rPr lang="en-US" dirty="0" smtClean="0"/>
              <a:t>OAGB</a:t>
            </a:r>
            <a:r>
              <a:rPr lang="en-US" b="1" dirty="0" smtClean="0"/>
              <a:t>…</a:t>
            </a:r>
            <a:endParaRPr lang="it-IT" b="1" dirty="0" smtClean="0">
              <a:solidFill>
                <a:srgbClr val="6E0F33"/>
              </a:solidFill>
            </a:endParaRPr>
          </a:p>
        </p:txBody>
      </p:sp>
      <p:sp>
        <p:nvSpPr>
          <p:cNvPr id="12" name="Rettangolo 11"/>
          <p:cNvSpPr/>
          <p:nvPr/>
        </p:nvSpPr>
        <p:spPr>
          <a:xfrm>
            <a:off x="144463" y="5300663"/>
            <a:ext cx="669925" cy="288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3" name="Rettangolo 12"/>
          <p:cNvSpPr/>
          <p:nvPr/>
        </p:nvSpPr>
        <p:spPr>
          <a:xfrm>
            <a:off x="1138238" y="5013325"/>
            <a:ext cx="671512"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4" name="Rettangolo 13"/>
          <p:cNvSpPr/>
          <p:nvPr/>
        </p:nvSpPr>
        <p:spPr>
          <a:xfrm>
            <a:off x="2133600" y="4797425"/>
            <a:ext cx="671513" cy="792163"/>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5" name="Rettangolo 14"/>
          <p:cNvSpPr/>
          <p:nvPr/>
        </p:nvSpPr>
        <p:spPr>
          <a:xfrm>
            <a:off x="3128963" y="4508500"/>
            <a:ext cx="669925" cy="1081088"/>
          </a:xfrm>
          <a:prstGeom prst="rect">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6" name="Rettangolo 15"/>
          <p:cNvSpPr/>
          <p:nvPr/>
        </p:nvSpPr>
        <p:spPr>
          <a:xfrm>
            <a:off x="4122738" y="4292600"/>
            <a:ext cx="673100" cy="1296988"/>
          </a:xfrm>
          <a:prstGeom prst="rect">
            <a:avLst/>
          </a:prstGeom>
          <a:solidFill>
            <a:srgbClr val="A7A7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7" name="Rettangolo 16"/>
          <p:cNvSpPr/>
          <p:nvPr/>
        </p:nvSpPr>
        <p:spPr>
          <a:xfrm>
            <a:off x="5118100" y="4076700"/>
            <a:ext cx="673100" cy="1512888"/>
          </a:xfrm>
          <a:prstGeom prst="rect">
            <a:avLst/>
          </a:prstGeom>
          <a:solidFill>
            <a:srgbClr val="9797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9" name="Rettangolo 18"/>
          <p:cNvSpPr/>
          <p:nvPr/>
        </p:nvSpPr>
        <p:spPr>
          <a:xfrm>
            <a:off x="6113463" y="3716338"/>
            <a:ext cx="673100" cy="1873250"/>
          </a:xfrm>
          <a:prstGeom prst="rect">
            <a:avLst/>
          </a:prstGeom>
          <a:solidFill>
            <a:srgbClr val="8888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20" name="Rettangolo 19"/>
          <p:cNvSpPr/>
          <p:nvPr/>
        </p:nvSpPr>
        <p:spPr>
          <a:xfrm>
            <a:off x="7107238" y="3429000"/>
            <a:ext cx="673100" cy="2160588"/>
          </a:xfrm>
          <a:prstGeom prst="rect">
            <a:avLst/>
          </a:prstGeom>
          <a:solidFill>
            <a:srgbClr val="79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21" name="Rettangolo 20"/>
          <p:cNvSpPr/>
          <p:nvPr/>
        </p:nvSpPr>
        <p:spPr>
          <a:xfrm>
            <a:off x="8102600" y="3213100"/>
            <a:ext cx="673100" cy="2376488"/>
          </a:xfrm>
          <a:prstGeom prst="rect">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22" name="Rettangolo 21"/>
          <p:cNvSpPr/>
          <p:nvPr/>
        </p:nvSpPr>
        <p:spPr>
          <a:xfrm>
            <a:off x="9099550" y="2979738"/>
            <a:ext cx="671513" cy="2609850"/>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23" name="Rettangolo 22"/>
          <p:cNvSpPr/>
          <p:nvPr/>
        </p:nvSpPr>
        <p:spPr>
          <a:xfrm>
            <a:off x="10094913" y="2708275"/>
            <a:ext cx="669925" cy="2881313"/>
          </a:xfrm>
          <a:prstGeom prst="rect">
            <a:avLst/>
          </a:prstGeom>
          <a:solidFill>
            <a:srgbClr val="5454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24" name="Rettangolo 23"/>
          <p:cNvSpPr/>
          <p:nvPr/>
        </p:nvSpPr>
        <p:spPr>
          <a:xfrm>
            <a:off x="11088688" y="2492375"/>
            <a:ext cx="671512" cy="3097213"/>
          </a:xfrm>
          <a:prstGeom prst="rect">
            <a:avLst/>
          </a:pr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it-IT"/>
          </a:p>
        </p:txBody>
      </p:sp>
      <p:sp>
        <p:nvSpPr>
          <p:cNvPr id="15374" name="CasellaDiTesto 27"/>
          <p:cNvSpPr txBox="1">
            <a:spLocks noChangeArrowheads="1"/>
          </p:cNvSpPr>
          <p:nvPr/>
        </p:nvSpPr>
        <p:spPr bwMode="auto">
          <a:xfrm>
            <a:off x="144463" y="1557338"/>
            <a:ext cx="13152437" cy="701675"/>
          </a:xfrm>
          <a:prstGeom prst="rect">
            <a:avLst/>
          </a:prstGeom>
          <a:noFill/>
          <a:ln w="9525">
            <a:noFill/>
            <a:miter lim="800000"/>
            <a:headEnd/>
            <a:tailEnd/>
          </a:ln>
        </p:spPr>
        <p:txBody>
          <a:bodyPr>
            <a:spAutoFit/>
          </a:bodyPr>
          <a:lstStyle/>
          <a:p>
            <a:pPr defTabSz="914400"/>
            <a:r>
              <a:rPr lang="en-US" sz="4000" b="1">
                <a:solidFill>
                  <a:srgbClr val="6E0F33"/>
                </a:solidFill>
              </a:rPr>
              <a:t>…</a:t>
            </a:r>
            <a:r>
              <a:rPr lang="en-US" sz="4000">
                <a:solidFill>
                  <a:srgbClr val="262626"/>
                </a:solidFill>
              </a:rPr>
              <a:t> </a:t>
            </a:r>
            <a:r>
              <a:rPr lang="en-US" sz="4000">
                <a:solidFill>
                  <a:srgbClr val="404040"/>
                </a:solidFill>
              </a:rPr>
              <a:t>a growing </a:t>
            </a:r>
            <a:r>
              <a:rPr lang="en-US" sz="4000" b="1">
                <a:solidFill>
                  <a:srgbClr val="0A4C4A"/>
                </a:solidFill>
              </a:rPr>
              <a:t>surgical  experience</a:t>
            </a:r>
          </a:p>
        </p:txBody>
      </p:sp>
      <p:sp>
        <p:nvSpPr>
          <p:cNvPr id="31" name="Freccia in giù 30"/>
          <p:cNvSpPr>
            <a:spLocks noChangeArrowheads="1"/>
          </p:cNvSpPr>
          <p:nvPr/>
        </p:nvSpPr>
        <p:spPr bwMode="auto">
          <a:xfrm rot="-6542567">
            <a:off x="5679281" y="-2743993"/>
            <a:ext cx="407987" cy="12617450"/>
          </a:xfrm>
          <a:prstGeom prst="downArrow">
            <a:avLst>
              <a:gd name="adj1" fmla="val 50000"/>
              <a:gd name="adj2" fmla="val 66720"/>
            </a:avLst>
          </a:prstGeom>
          <a:solidFill>
            <a:srgbClr val="0A4C4A">
              <a:alpha val="59000"/>
            </a:srgbClr>
          </a:solidFill>
          <a:ln w="25400" algn="ctr">
            <a:noFill/>
            <a:miter lim="800000"/>
            <a:headEnd/>
            <a:tailEnd/>
          </a:ln>
        </p:spPr>
        <p:txBody>
          <a:bodyPr vert="eaVert" anchor="ctr"/>
          <a:lstStyle/>
          <a:p>
            <a:pPr algn="ctr" defTabSz="914400">
              <a:defRPr/>
            </a:pPr>
            <a:endParaRPr lang="it-IT">
              <a:solidFill>
                <a:schemeClr val="lt1"/>
              </a:solidFill>
              <a:latin typeface="+mn-lt"/>
              <a:cs typeface="+mn-cs"/>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C:\Users\Marisa\Desktop\Attività\Slydesign\2012\8_DI_STEFANO\Progettazione\IMG\GRAFICA\USA.png"/>
          <p:cNvPicPr>
            <a:picLocks noChangeAspect="1" noChangeArrowheads="1"/>
          </p:cNvPicPr>
          <p:nvPr/>
        </p:nvPicPr>
        <p:blipFill>
          <a:blip r:embed="rId3"/>
          <a:srcRect/>
          <a:stretch>
            <a:fillRect/>
          </a:stretch>
        </p:blipFill>
        <p:spPr bwMode="auto">
          <a:xfrm>
            <a:off x="265113" y="-82550"/>
            <a:ext cx="11499850" cy="8624888"/>
          </a:xfrm>
          <a:prstGeom prst="rect">
            <a:avLst/>
          </a:prstGeom>
          <a:noFill/>
          <a:ln w="9525">
            <a:noFill/>
            <a:miter lim="800000"/>
            <a:headEnd/>
            <a:tailEnd/>
          </a:ln>
        </p:spPr>
      </p:pic>
      <p:grpSp>
        <p:nvGrpSpPr>
          <p:cNvPr id="4" name="Gruppo 19"/>
          <p:cNvGrpSpPr>
            <a:grpSpLocks/>
          </p:cNvGrpSpPr>
          <p:nvPr/>
        </p:nvGrpSpPr>
        <p:grpSpPr bwMode="auto">
          <a:xfrm>
            <a:off x="233364" y="1123950"/>
            <a:ext cx="6446836" cy="4452936"/>
            <a:chOff x="4597129" y="1137037"/>
            <a:chExt cx="4836219" cy="4452263"/>
          </a:xfrm>
        </p:grpSpPr>
        <p:sp>
          <p:nvSpPr>
            <p:cNvPr id="18" name="Rettangolo 17"/>
            <p:cNvSpPr/>
            <p:nvPr/>
          </p:nvSpPr>
          <p:spPr>
            <a:xfrm>
              <a:off x="4597129" y="1137037"/>
              <a:ext cx="4836219" cy="4452263"/>
            </a:xfrm>
            <a:prstGeom prst="rect">
              <a:avLst/>
            </a:prstGeom>
            <a:solidFill>
              <a:schemeClr val="bg1">
                <a:alpha val="6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it-IT"/>
            </a:p>
          </p:txBody>
        </p:sp>
        <p:sp>
          <p:nvSpPr>
            <p:cNvPr id="17414" name="CasellaDiTesto 12"/>
            <p:cNvSpPr txBox="1">
              <a:spLocks noChangeArrowheads="1"/>
            </p:cNvSpPr>
            <p:nvPr/>
          </p:nvSpPr>
          <p:spPr bwMode="auto">
            <a:xfrm>
              <a:off x="4825777" y="1398935"/>
              <a:ext cx="4426873" cy="523141"/>
            </a:xfrm>
            <a:prstGeom prst="rect">
              <a:avLst/>
            </a:prstGeom>
            <a:noFill/>
            <a:ln w="9525">
              <a:noFill/>
              <a:miter lim="800000"/>
              <a:headEnd/>
              <a:tailEnd/>
            </a:ln>
          </p:spPr>
          <p:txBody>
            <a:bodyPr>
              <a:spAutoFit/>
            </a:bodyPr>
            <a:lstStyle/>
            <a:p>
              <a:pPr defTabSz="914400"/>
              <a:endParaRPr lang="en-US" sz="2800" i="1" dirty="0">
                <a:solidFill>
                  <a:srgbClr val="262626"/>
                </a:solidFill>
              </a:endParaRPr>
            </a:p>
          </p:txBody>
        </p:sp>
        <p:sp>
          <p:nvSpPr>
            <p:cNvPr id="17415" name="CasellaDiTesto 13"/>
            <p:cNvSpPr txBox="1">
              <a:spLocks noChangeArrowheads="1"/>
            </p:cNvSpPr>
            <p:nvPr/>
          </p:nvSpPr>
          <p:spPr bwMode="auto">
            <a:xfrm>
              <a:off x="4749556" y="2294150"/>
              <a:ext cx="4683791" cy="2984982"/>
            </a:xfrm>
            <a:prstGeom prst="rect">
              <a:avLst/>
            </a:prstGeom>
            <a:noFill/>
            <a:ln w="9525">
              <a:noFill/>
              <a:miter lim="800000"/>
              <a:headEnd/>
              <a:tailEnd/>
            </a:ln>
          </p:spPr>
          <p:txBody>
            <a:bodyPr wrap="square">
              <a:spAutoFit/>
            </a:bodyPr>
            <a:lstStyle/>
            <a:p>
              <a:pPr defTabSz="914400"/>
              <a:r>
                <a:rPr lang="en-US" sz="2000" dirty="0" smtClean="0">
                  <a:solidFill>
                    <a:srgbClr val="262626"/>
                  </a:solidFill>
                </a:rPr>
                <a:t>The </a:t>
              </a:r>
              <a:r>
                <a:rPr lang="en-US" sz="2000" dirty="0">
                  <a:solidFill>
                    <a:srgbClr val="262626"/>
                  </a:solidFill>
                </a:rPr>
                <a:t>prevalence of OAGB </a:t>
              </a:r>
              <a:r>
                <a:rPr lang="en-US" sz="2000" b="1" dirty="0">
                  <a:solidFill>
                    <a:srgbClr val="262626"/>
                  </a:solidFill>
                </a:rPr>
                <a:t>continues to </a:t>
              </a:r>
              <a:r>
                <a:rPr lang="en-US" sz="2000" b="1" dirty="0" smtClean="0">
                  <a:solidFill>
                    <a:srgbClr val="262626"/>
                  </a:solidFill>
                </a:rPr>
                <a:t>rise</a:t>
              </a:r>
              <a:endParaRPr lang="en-US" sz="2000" dirty="0">
                <a:solidFill>
                  <a:srgbClr val="262626"/>
                </a:solidFill>
              </a:endParaRPr>
            </a:p>
            <a:p>
              <a:pPr defTabSz="914400"/>
              <a:endParaRPr lang="en-US" sz="2000" dirty="0">
                <a:solidFill>
                  <a:srgbClr val="262626"/>
                </a:solidFill>
              </a:endParaRPr>
            </a:p>
            <a:p>
              <a:pPr defTabSz="914400"/>
              <a:r>
                <a:rPr lang="en-US" sz="2000" dirty="0">
                  <a:solidFill>
                    <a:srgbClr val="262626"/>
                  </a:solidFill>
                </a:rPr>
                <a:t>I</a:t>
              </a:r>
              <a:r>
                <a:rPr lang="en-US" sz="2000" dirty="0" smtClean="0">
                  <a:solidFill>
                    <a:srgbClr val="262626"/>
                  </a:solidFill>
                </a:rPr>
                <a:t>t </a:t>
              </a:r>
              <a:r>
                <a:rPr lang="en-US" sz="2000" dirty="0">
                  <a:solidFill>
                    <a:srgbClr val="262626"/>
                  </a:solidFill>
                </a:rPr>
                <a:t>now </a:t>
              </a:r>
              <a:r>
                <a:rPr lang="en-US" sz="2000" dirty="0" smtClean="0">
                  <a:solidFill>
                    <a:srgbClr val="262626"/>
                  </a:solidFill>
                </a:rPr>
                <a:t>accounts for </a:t>
              </a:r>
              <a:r>
                <a:rPr lang="en-US" sz="2000" dirty="0">
                  <a:solidFill>
                    <a:srgbClr val="262626"/>
                  </a:solidFill>
                </a:rPr>
                <a:t>7.6% of all bariatric procedures worldwide, </a:t>
              </a:r>
              <a:r>
                <a:rPr lang="en-US" sz="2000" dirty="0" smtClean="0">
                  <a:solidFill>
                    <a:srgbClr val="262626"/>
                  </a:solidFill>
                </a:rPr>
                <a:t>reaching </a:t>
              </a:r>
              <a:r>
                <a:rPr lang="en-US" sz="2000" b="1" dirty="0" smtClean="0">
                  <a:solidFill>
                    <a:srgbClr val="262626"/>
                  </a:solidFill>
                </a:rPr>
                <a:t>14.9</a:t>
              </a:r>
              <a:r>
                <a:rPr lang="en-US" sz="2000" b="1" dirty="0">
                  <a:solidFill>
                    <a:srgbClr val="262626"/>
                  </a:solidFill>
                </a:rPr>
                <a:t>% in Europe </a:t>
              </a:r>
              <a:r>
                <a:rPr lang="en-US" sz="2000" dirty="0">
                  <a:solidFill>
                    <a:srgbClr val="262626"/>
                  </a:solidFill>
                </a:rPr>
                <a:t>and </a:t>
              </a:r>
              <a:r>
                <a:rPr lang="en-US" sz="2000" b="1" dirty="0">
                  <a:solidFill>
                    <a:srgbClr val="262626"/>
                  </a:solidFill>
                </a:rPr>
                <a:t>16% in the Asia-Pacific regions</a:t>
              </a:r>
              <a:endParaRPr lang="en-US" sz="1600" b="1" dirty="0">
                <a:solidFill>
                  <a:srgbClr val="262626"/>
                </a:solidFill>
              </a:endParaRPr>
            </a:p>
            <a:p>
              <a:pPr defTabSz="914400"/>
              <a:endParaRPr lang="en-US" sz="1200" i="1" dirty="0" smtClean="0">
                <a:solidFill>
                  <a:srgbClr val="262626"/>
                </a:solidFill>
              </a:endParaRPr>
            </a:p>
            <a:p>
              <a:pPr defTabSz="914400"/>
              <a:endParaRPr lang="en-US" sz="1200" i="1" dirty="0">
                <a:solidFill>
                  <a:srgbClr val="262626"/>
                </a:solidFill>
              </a:endParaRPr>
            </a:p>
            <a:p>
              <a:pPr defTabSz="914400"/>
              <a:r>
                <a:rPr lang="en-US" sz="1200" i="1" dirty="0" err="1">
                  <a:solidFill>
                    <a:srgbClr val="262626"/>
                  </a:solidFill>
                </a:rPr>
                <a:t>Angrisani</a:t>
              </a:r>
              <a:r>
                <a:rPr lang="en-US" sz="1200" i="1" dirty="0">
                  <a:solidFill>
                    <a:srgbClr val="262626"/>
                  </a:solidFill>
                </a:rPr>
                <a:t> L, </a:t>
              </a:r>
              <a:r>
                <a:rPr lang="en-US" sz="1200" i="1" dirty="0" err="1">
                  <a:solidFill>
                    <a:srgbClr val="262626"/>
                  </a:solidFill>
                </a:rPr>
                <a:t>Santonicola</a:t>
              </a:r>
              <a:r>
                <a:rPr lang="en-US" sz="1200" i="1" dirty="0">
                  <a:solidFill>
                    <a:srgbClr val="262626"/>
                  </a:solidFill>
                </a:rPr>
                <a:t> A, Iovino P, et al. IFSO worldwide survey 2020–2021: current trends for bariatric and metabolic procedures. </a:t>
              </a:r>
              <a:r>
                <a:rPr lang="en-US" sz="1200" i="1" dirty="0" err="1">
                  <a:solidFill>
                    <a:srgbClr val="262626"/>
                  </a:solidFill>
                </a:rPr>
                <a:t>Obes</a:t>
              </a:r>
              <a:r>
                <a:rPr lang="en-US" sz="1200" i="1" dirty="0">
                  <a:solidFill>
                    <a:srgbClr val="262626"/>
                  </a:solidFill>
                </a:rPr>
                <a:t> Surg. 2024;34(4):1075–85. </a:t>
              </a:r>
              <a:r>
                <a:rPr lang="en-US" sz="1200" i="1" dirty="0">
                  <a:solidFill>
                    <a:srgbClr val="262626"/>
                  </a:solidFill>
                  <a:hlinkClick r:id="rId4"/>
                </a:rPr>
                <a:t>https://</a:t>
              </a:r>
              <a:r>
                <a:rPr lang="en-US" sz="1200" i="1" dirty="0" smtClean="0">
                  <a:solidFill>
                    <a:srgbClr val="262626"/>
                  </a:solidFill>
                  <a:hlinkClick r:id="rId4"/>
                </a:rPr>
                <a:t>doi.org/10.1007/s</a:t>
              </a:r>
              <a:r>
                <a:rPr lang="en-US" sz="1200" i="1" dirty="0" smtClean="0">
                  <a:solidFill>
                    <a:srgbClr val="262626"/>
                  </a:solidFill>
                </a:rPr>
                <a:t> 11695-024-07118-3</a:t>
              </a:r>
              <a:endParaRPr lang="en-US" sz="1200" i="1" dirty="0">
                <a:solidFill>
                  <a:srgbClr val="262626"/>
                </a:solidFill>
              </a:endParaRPr>
            </a:p>
            <a:p>
              <a:pPr defTabSz="914400"/>
              <a:endParaRPr lang="en-US" sz="2800" i="1" dirty="0">
                <a:solidFill>
                  <a:srgbClr val="262626"/>
                </a:solidFill>
              </a:endParaRPr>
            </a:p>
          </p:txBody>
        </p:sp>
      </p:grpSp>
      <p:sp>
        <p:nvSpPr>
          <p:cNvPr id="17412" name="Titolo 1"/>
          <p:cNvSpPr txBox="1">
            <a:spLocks/>
          </p:cNvSpPr>
          <p:nvPr/>
        </p:nvSpPr>
        <p:spPr bwMode="auto">
          <a:xfrm>
            <a:off x="203200" y="125413"/>
            <a:ext cx="11857038" cy="1008062"/>
          </a:xfrm>
          <a:prstGeom prst="rect">
            <a:avLst/>
          </a:prstGeom>
          <a:noFill/>
          <a:ln w="9525">
            <a:noFill/>
            <a:miter lim="800000"/>
            <a:headEnd/>
            <a:tailEnd/>
          </a:ln>
        </p:spPr>
        <p:txBody>
          <a:bodyPr anchor="ctr"/>
          <a:lstStyle/>
          <a:p>
            <a:pPr algn="r" defTabSz="914400"/>
            <a:r>
              <a:rPr lang="en-US" sz="4000" b="1" dirty="0" smtClean="0">
                <a:solidFill>
                  <a:srgbClr val="6E0F33"/>
                </a:solidFill>
              </a:rPr>
              <a:t>OAGB prevalence</a:t>
            </a:r>
            <a:r>
              <a:rPr lang="en-US" sz="4000" dirty="0" smtClean="0">
                <a:solidFill>
                  <a:srgbClr val="404040"/>
                </a:solidFill>
              </a:rPr>
              <a:t>…</a:t>
            </a:r>
            <a:endParaRPr lang="en-US" sz="4000" dirty="0">
              <a:solidFill>
                <a:srgbClr val="404040"/>
              </a:solidFill>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rcRect t="39500" b="4070"/>
          <a:stretch>
            <a:fillRect/>
          </a:stretch>
        </p:blipFill>
        <p:spPr bwMode="auto">
          <a:xfrm>
            <a:off x="0" y="1566863"/>
            <a:ext cx="14314488" cy="4353870"/>
          </a:xfrm>
          <a:prstGeom prst="rect">
            <a:avLst/>
          </a:prstGeom>
          <a:noFill/>
          <a:ln w="9525">
            <a:noFill/>
            <a:miter lim="800000"/>
            <a:headEnd/>
            <a:tailEnd/>
          </a:ln>
        </p:spPr>
      </p:pic>
      <p:sp>
        <p:nvSpPr>
          <p:cNvPr id="3" name="Rettangolo 2">
            <a:extLst/>
          </p:cNvPr>
          <p:cNvSpPr/>
          <p:nvPr/>
        </p:nvSpPr>
        <p:spPr>
          <a:xfrm>
            <a:off x="0" y="0"/>
            <a:ext cx="12192000" cy="13477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Rettangolo 4">
            <a:extLst/>
          </p:cNvPr>
          <p:cNvSpPr/>
          <p:nvPr/>
        </p:nvSpPr>
        <p:spPr>
          <a:xfrm>
            <a:off x="0" y="219075"/>
            <a:ext cx="12192000" cy="1146175"/>
          </a:xfrm>
          <a:prstGeom prst="rect">
            <a:avLst/>
          </a:prstGeom>
          <a:solidFill>
            <a:srgbClr val="0066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rgbClr val="FFFFFF"/>
                </a:solidFill>
                <a:cs typeface="Arial" charset="0"/>
              </a:rPr>
              <a:t>Long-term outcomes play a key role in assessing the</a:t>
            </a:r>
          </a:p>
          <a:p>
            <a:pPr algn="ctr">
              <a:defRPr/>
            </a:pPr>
            <a:r>
              <a:rPr lang="en-US" sz="2800" b="1" dirty="0">
                <a:solidFill>
                  <a:srgbClr val="FFFFFF"/>
                </a:solidFill>
                <a:cs typeface="Arial" charset="0"/>
              </a:rPr>
              <a:t>proper safety and efficacy of metabolic and bariatric procedures </a:t>
            </a:r>
            <a:endParaRPr lang="it-IT" sz="2800" b="1" dirty="0">
              <a:solidFill>
                <a:srgbClr val="FFFFFF"/>
              </a:solidFill>
              <a:cs typeface="Arial" charset="0"/>
            </a:endParaRPr>
          </a:p>
        </p:txBody>
      </p:sp>
      <p:sp>
        <p:nvSpPr>
          <p:cNvPr id="25604" name="Rectangle 6"/>
          <p:cNvSpPr>
            <a:spLocks noChangeArrowheads="1"/>
          </p:cNvSpPr>
          <p:nvPr/>
        </p:nvSpPr>
        <p:spPr bwMode="auto">
          <a:xfrm>
            <a:off x="-2667000" y="5980113"/>
            <a:ext cx="14541500" cy="523220"/>
          </a:xfrm>
          <a:prstGeom prst="rect">
            <a:avLst/>
          </a:prstGeom>
          <a:noFill/>
          <a:ln w="9525">
            <a:noFill/>
            <a:miter lim="800000"/>
            <a:headEnd/>
            <a:tailEnd/>
          </a:ln>
        </p:spPr>
        <p:txBody>
          <a:bodyPr wrap="square">
            <a:spAutoFit/>
          </a:bodyPr>
          <a:lstStyle/>
          <a:p>
            <a:pPr algn="r" defTabSz="914400"/>
            <a:r>
              <a:rPr lang="en-US" sz="1400" i="1" dirty="0">
                <a:solidFill>
                  <a:srgbClr val="A6A6A6"/>
                </a:solidFill>
              </a:rPr>
              <a:t>Brown R. Evaluating the effectiveness and Long-term </a:t>
            </a:r>
            <a:r>
              <a:rPr lang="en-US" sz="1400" i="1" dirty="0" smtClean="0">
                <a:solidFill>
                  <a:srgbClr val="A6A6A6"/>
                </a:solidFill>
              </a:rPr>
              <a:t>outcomes of </a:t>
            </a:r>
            <a:r>
              <a:rPr lang="en-US" sz="1400" i="1" dirty="0">
                <a:solidFill>
                  <a:srgbClr val="A6A6A6"/>
                </a:solidFill>
              </a:rPr>
              <a:t>Roux-</a:t>
            </a:r>
            <a:r>
              <a:rPr lang="en-US" sz="1400" i="1" dirty="0" err="1">
                <a:solidFill>
                  <a:srgbClr val="A6A6A6"/>
                </a:solidFill>
              </a:rPr>
              <a:t>en</a:t>
            </a:r>
            <a:r>
              <a:rPr lang="en-US" sz="1400" i="1" dirty="0">
                <a:solidFill>
                  <a:srgbClr val="A6A6A6"/>
                </a:solidFill>
              </a:rPr>
              <a:t>-Y gastric bypass vs gastric sleeve bariatric surgery in</a:t>
            </a:r>
          </a:p>
          <a:p>
            <a:pPr algn="r" defTabSz="914400"/>
            <a:r>
              <a:rPr lang="en-US" sz="1400" i="1" dirty="0">
                <a:solidFill>
                  <a:srgbClr val="A6A6A6"/>
                </a:solidFill>
              </a:rPr>
              <a:t>obese and diabetic patients: systematic review. J Am </a:t>
            </a:r>
            <a:r>
              <a:rPr lang="en-US" sz="1400" i="1" dirty="0" err="1">
                <a:solidFill>
                  <a:srgbClr val="A6A6A6"/>
                </a:solidFill>
              </a:rPr>
              <a:t>Coll</a:t>
            </a:r>
            <a:r>
              <a:rPr lang="en-US" sz="1400" i="1" dirty="0">
                <a:solidFill>
                  <a:srgbClr val="A6A6A6"/>
                </a:solidFill>
              </a:rPr>
              <a:t> </a:t>
            </a:r>
            <a:r>
              <a:rPr lang="en-US" sz="1400" i="1" dirty="0" smtClean="0">
                <a:solidFill>
                  <a:srgbClr val="A6A6A6"/>
                </a:solidFill>
              </a:rPr>
              <a:t>Surg. Published </a:t>
            </a:r>
            <a:r>
              <a:rPr lang="en-US" sz="1400" i="1" dirty="0">
                <a:solidFill>
                  <a:srgbClr val="A6A6A6"/>
                </a:solidFill>
              </a:rPr>
              <a:t>Online July 25, 2025. https://</a:t>
            </a:r>
            <a:r>
              <a:rPr lang="en-US" sz="1400" i="1" dirty="0" smtClean="0">
                <a:solidFill>
                  <a:srgbClr val="A6A6A6"/>
                </a:solidFill>
              </a:rPr>
              <a:t>doi.org/10.1097/XCS.00</a:t>
            </a:r>
            <a:endParaRPr lang="en-US" sz="1400" i="1" dirty="0">
              <a:solidFill>
                <a:srgbClr val="A6A6A6"/>
              </a:solidFill>
            </a:endParaRPr>
          </a:p>
        </p:txBody>
      </p:sp>
      <p:grpSp>
        <p:nvGrpSpPr>
          <p:cNvPr id="6" name="Gruppo 19"/>
          <p:cNvGrpSpPr>
            <a:grpSpLocks/>
          </p:cNvGrpSpPr>
          <p:nvPr/>
        </p:nvGrpSpPr>
        <p:grpSpPr bwMode="auto">
          <a:xfrm>
            <a:off x="233364" y="2101850"/>
            <a:ext cx="5646736" cy="2800350"/>
            <a:chOff x="4597129" y="1137037"/>
            <a:chExt cx="4836219" cy="4452263"/>
          </a:xfrm>
        </p:grpSpPr>
        <p:sp>
          <p:nvSpPr>
            <p:cNvPr id="7" name="Rettangolo 6"/>
            <p:cNvSpPr/>
            <p:nvPr/>
          </p:nvSpPr>
          <p:spPr>
            <a:xfrm>
              <a:off x="4597129" y="1137037"/>
              <a:ext cx="4836219" cy="4452263"/>
            </a:xfrm>
            <a:prstGeom prst="rect">
              <a:avLst/>
            </a:prstGeom>
            <a:solidFill>
              <a:schemeClr val="bg1">
                <a:alpha val="6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it-IT"/>
            </a:p>
          </p:txBody>
        </p:sp>
        <p:sp>
          <p:nvSpPr>
            <p:cNvPr id="8" name="CasellaDiTesto 12"/>
            <p:cNvSpPr txBox="1">
              <a:spLocks noChangeArrowheads="1"/>
            </p:cNvSpPr>
            <p:nvPr/>
          </p:nvSpPr>
          <p:spPr bwMode="auto">
            <a:xfrm>
              <a:off x="4825777" y="1398935"/>
              <a:ext cx="4426873" cy="523141"/>
            </a:xfrm>
            <a:prstGeom prst="rect">
              <a:avLst/>
            </a:prstGeom>
            <a:noFill/>
            <a:ln w="9525">
              <a:noFill/>
              <a:miter lim="800000"/>
              <a:headEnd/>
              <a:tailEnd/>
            </a:ln>
          </p:spPr>
          <p:txBody>
            <a:bodyPr>
              <a:spAutoFit/>
            </a:bodyPr>
            <a:lstStyle/>
            <a:p>
              <a:pPr defTabSz="914400"/>
              <a:endParaRPr lang="en-US" sz="2800" i="1" dirty="0">
                <a:solidFill>
                  <a:srgbClr val="262626"/>
                </a:solidFill>
              </a:endParaRPr>
            </a:p>
          </p:txBody>
        </p:sp>
        <p:sp>
          <p:nvSpPr>
            <p:cNvPr id="9" name="CasellaDiTesto 13"/>
            <p:cNvSpPr txBox="1">
              <a:spLocks noChangeArrowheads="1"/>
            </p:cNvSpPr>
            <p:nvPr/>
          </p:nvSpPr>
          <p:spPr bwMode="auto">
            <a:xfrm>
              <a:off x="4749556" y="2294150"/>
              <a:ext cx="4683791" cy="2528584"/>
            </a:xfrm>
            <a:prstGeom prst="rect">
              <a:avLst/>
            </a:prstGeom>
            <a:noFill/>
            <a:ln w="9525">
              <a:noFill/>
              <a:miter lim="800000"/>
              <a:headEnd/>
              <a:tailEnd/>
            </a:ln>
          </p:spPr>
          <p:txBody>
            <a:bodyPr wrap="square">
              <a:spAutoFit/>
            </a:bodyPr>
            <a:lstStyle/>
            <a:p>
              <a:pPr defTabSz="914400"/>
              <a:r>
                <a:rPr lang="en-US" sz="2000" dirty="0">
                  <a:solidFill>
                    <a:srgbClr val="262626"/>
                  </a:solidFill>
                  <a:latin typeface="+mn-lt"/>
                </a:rPr>
                <a:t> As evidence accumulates from cohorts with more than a </a:t>
              </a:r>
              <a:r>
                <a:rPr lang="en-US" sz="2000" b="1" dirty="0">
                  <a:solidFill>
                    <a:srgbClr val="262626"/>
                  </a:solidFill>
                  <a:latin typeface="+mn-lt"/>
                </a:rPr>
                <a:t>decade </a:t>
              </a:r>
              <a:r>
                <a:rPr lang="en-US" sz="2000" b="1" dirty="0" smtClean="0">
                  <a:solidFill>
                    <a:srgbClr val="262626"/>
                  </a:solidFill>
                  <a:latin typeface="+mn-lt"/>
                </a:rPr>
                <a:t>of follow-up</a:t>
              </a:r>
              <a:r>
                <a:rPr lang="en-US" sz="2000" dirty="0">
                  <a:solidFill>
                    <a:srgbClr val="262626"/>
                  </a:solidFill>
                  <a:latin typeface="+mn-lt"/>
                </a:rPr>
                <a:t>, our understanding of </a:t>
              </a:r>
              <a:r>
                <a:rPr lang="en-US" sz="2000" b="1" dirty="0">
                  <a:solidFill>
                    <a:srgbClr val="262626"/>
                  </a:solidFill>
                  <a:latin typeface="+mn-lt"/>
                </a:rPr>
                <a:t>OAGB</a:t>
              </a:r>
              <a:r>
                <a:rPr lang="en-US" sz="2000" dirty="0">
                  <a:solidFill>
                    <a:srgbClr val="262626"/>
                  </a:solidFill>
                  <a:latin typeface="+mn-lt"/>
                </a:rPr>
                <a:t>’s long-term </a:t>
              </a:r>
              <a:r>
                <a:rPr lang="en-US" sz="2000" b="1" dirty="0" smtClean="0">
                  <a:solidFill>
                    <a:srgbClr val="262626"/>
                  </a:solidFill>
                  <a:latin typeface="+mn-lt"/>
                </a:rPr>
                <a:t>safety profile </a:t>
              </a:r>
              <a:r>
                <a:rPr lang="en-US" sz="2000" dirty="0">
                  <a:solidFill>
                    <a:srgbClr val="262626"/>
                  </a:solidFill>
                  <a:latin typeface="+mn-lt"/>
                </a:rPr>
                <a:t>continues to evolve, helping define its role in </a:t>
              </a:r>
              <a:r>
                <a:rPr lang="en-US" sz="2000" dirty="0" smtClean="0">
                  <a:solidFill>
                    <a:srgbClr val="262626"/>
                  </a:solidFill>
                  <a:latin typeface="+mn-lt"/>
                </a:rPr>
                <a:t>the modern </a:t>
              </a:r>
              <a:r>
                <a:rPr lang="en-US" sz="2000" dirty="0">
                  <a:solidFill>
                    <a:srgbClr val="262626"/>
                  </a:solidFill>
                  <a:latin typeface="+mn-lt"/>
                </a:rPr>
                <a:t>era of Metabolic and Bariatric Surgery (MBS).</a:t>
              </a:r>
              <a:endParaRPr lang="en-US" sz="1200" i="1" dirty="0" smtClean="0">
                <a:solidFill>
                  <a:srgbClr val="262626"/>
                </a:solidFill>
                <a:latin typeface="+mn-lt"/>
              </a:endParaRPr>
            </a:p>
            <a:p>
              <a:pPr defTabSz="914400"/>
              <a:endParaRPr lang="en-US" sz="1200" i="1" dirty="0">
                <a:solidFill>
                  <a:srgbClr val="262626"/>
                </a:solidFill>
              </a:endParaRPr>
            </a:p>
            <a:p>
              <a:pPr defTabSz="914400"/>
              <a:endParaRPr lang="en-US" sz="2800" i="1" dirty="0">
                <a:solidFill>
                  <a:srgbClr val="262626"/>
                </a:solidFill>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2" presetClass="entr" presetSubtype="8" fill="hold" grpId="0" nodeType="afterEffect">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ttangolo 1"/>
          <p:cNvSpPr>
            <a:spLocks noChangeArrowheads="1"/>
          </p:cNvSpPr>
          <p:nvPr/>
        </p:nvSpPr>
        <p:spPr bwMode="auto">
          <a:xfrm>
            <a:off x="-762000" y="82550"/>
            <a:ext cx="12936538" cy="830997"/>
          </a:xfrm>
          <a:prstGeom prst="rect">
            <a:avLst/>
          </a:prstGeom>
          <a:noFill/>
          <a:ln w="9525">
            <a:noFill/>
            <a:miter lim="800000"/>
            <a:headEnd/>
            <a:tailEnd/>
          </a:ln>
        </p:spPr>
        <p:txBody>
          <a:bodyPr wrap="square"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it-IT" altLang="it-IT" sz="4800" b="0" i="0" u="none" strike="noStrike" kern="1200" cap="none" spc="0" normalizeH="0" baseline="0" noProof="0" dirty="0" smtClean="0">
                <a:ln>
                  <a:noFill/>
                </a:ln>
                <a:solidFill>
                  <a:srgbClr val="006666"/>
                </a:solidFill>
                <a:effectLst/>
                <a:uLnTx/>
                <a:uFillTx/>
                <a:latin typeface="Arial Narrow" pitchFamily="34" charset="0"/>
                <a:ea typeface="+mn-ea"/>
                <a:cs typeface="Helvetica" pitchFamily="34" charset="0"/>
              </a:rPr>
              <a:t>Late </a:t>
            </a:r>
            <a:r>
              <a:rPr kumimoji="0" lang="it-IT" altLang="it-IT" sz="4800" b="0" i="0" u="none" strike="noStrike" kern="1200" cap="none" spc="0" normalizeH="0" baseline="0" noProof="0" dirty="0" err="1" smtClean="0">
                <a:ln>
                  <a:noFill/>
                </a:ln>
                <a:solidFill>
                  <a:srgbClr val="006666"/>
                </a:solidFill>
                <a:effectLst/>
                <a:uLnTx/>
                <a:uFillTx/>
                <a:latin typeface="Arial Narrow" pitchFamily="34" charset="0"/>
                <a:ea typeface="+mn-ea"/>
                <a:cs typeface="Helvetica" pitchFamily="34" charset="0"/>
              </a:rPr>
              <a:t>Complications</a:t>
            </a:r>
            <a:r>
              <a:rPr kumimoji="0" lang="it-IT" altLang="it-IT" sz="4800" b="0" i="0" u="none" strike="noStrike" kern="1200" cap="none" spc="0" normalizeH="0" noProof="0" dirty="0" smtClean="0">
                <a:ln>
                  <a:noFill/>
                </a:ln>
                <a:solidFill>
                  <a:srgbClr val="006666"/>
                </a:solidFill>
                <a:effectLst/>
                <a:uLnTx/>
                <a:uFillTx/>
                <a:latin typeface="Arial Narrow" pitchFamily="34" charset="0"/>
                <a:ea typeface="+mn-ea"/>
                <a:cs typeface="Helvetica" pitchFamily="34" charset="0"/>
              </a:rPr>
              <a:t> </a:t>
            </a:r>
            <a:r>
              <a:rPr kumimoji="0" lang="it-IT" altLang="it-IT" sz="4800" b="0" i="0" u="none" strike="noStrike" kern="1200" cap="none" spc="0" normalizeH="0" noProof="0" dirty="0" err="1" smtClean="0">
                <a:ln>
                  <a:noFill/>
                </a:ln>
                <a:solidFill>
                  <a:srgbClr val="006666"/>
                </a:solidFill>
                <a:effectLst/>
                <a:uLnTx/>
                <a:uFillTx/>
                <a:latin typeface="Arial Narrow" pitchFamily="34" charset="0"/>
                <a:ea typeface="+mn-ea"/>
                <a:cs typeface="Helvetica" pitchFamily="34" charset="0"/>
              </a:rPr>
              <a:t>after</a:t>
            </a:r>
            <a:r>
              <a:rPr kumimoji="0" lang="it-IT" altLang="it-IT" sz="4800" b="0" i="0" u="none" strike="noStrike" kern="1200" cap="none" spc="0" normalizeH="0" noProof="0" dirty="0" smtClean="0">
                <a:ln>
                  <a:noFill/>
                </a:ln>
                <a:solidFill>
                  <a:srgbClr val="006666"/>
                </a:solidFill>
                <a:effectLst/>
                <a:uLnTx/>
                <a:uFillTx/>
                <a:latin typeface="Arial Narrow" pitchFamily="34" charset="0"/>
                <a:ea typeface="+mn-ea"/>
                <a:cs typeface="Helvetica" pitchFamily="34" charset="0"/>
              </a:rPr>
              <a:t> OAGB</a:t>
            </a:r>
            <a:endParaRPr kumimoji="0" lang="it-IT" altLang="it-IT" sz="48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endParaRPr>
          </a:p>
        </p:txBody>
      </p:sp>
      <p:sp>
        <p:nvSpPr>
          <p:cNvPr id="8" name="Rettangolo 7">
            <a:extLst/>
          </p:cNvPr>
          <p:cNvSpPr/>
          <p:nvPr/>
        </p:nvSpPr>
        <p:spPr>
          <a:xfrm>
            <a:off x="0" y="1035050"/>
            <a:ext cx="12209463" cy="46926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 Box 5">
            <a:extLst/>
          </p:cNvPr>
          <p:cNvSpPr txBox="1">
            <a:spLocks noChangeArrowheads="1"/>
          </p:cNvSpPr>
          <p:nvPr/>
        </p:nvSpPr>
        <p:spPr bwMode="auto">
          <a:xfrm>
            <a:off x="17463" y="6142038"/>
            <a:ext cx="12174537" cy="338554"/>
          </a:xfrm>
          <a:prstGeom prst="rect">
            <a:avLst/>
          </a:prstGeom>
          <a:noFill/>
          <a:ln>
            <a:noFill/>
          </a:ln>
          <a:effectLst/>
          <a:extLst/>
        </p:spPr>
        <p:txBody>
          <a:bodyPr rIns="288000">
            <a:spAutoFit/>
          </a:bodyPr>
          <a:lstStyle/>
          <a:p>
            <a:pPr lvl="0" algn="r" fontAlgn="auto">
              <a:spcBef>
                <a:spcPts val="0"/>
              </a:spcBef>
              <a:spcAft>
                <a:spcPts val="0"/>
              </a:spcAft>
              <a:defRPr/>
            </a:pPr>
            <a:r>
              <a:rPr lang="en-US" sz="1600" i="1" dirty="0">
                <a:latin typeface="+mn-lt"/>
              </a:rPr>
              <a:t>Summary of late complications based on published pooled data</a:t>
            </a:r>
            <a:r>
              <a:rPr lang="en-US" sz="1400" dirty="0"/>
              <a:t>.</a:t>
            </a:r>
            <a:endParaRPr kumimoji="0" lang="it-IT" altLang="it-IT" sz="1400" b="0" i="1" u="none" strike="noStrike" kern="1200" cap="none" spc="0" normalizeH="0" baseline="0" noProof="0" dirty="0">
              <a:ln>
                <a:noFill/>
              </a:ln>
              <a:solidFill>
                <a:prstClr val="white">
                  <a:lumMod val="65000"/>
                </a:prstClr>
              </a:solidFill>
              <a:effectLst/>
              <a:uLnTx/>
              <a:uFillTx/>
              <a:latin typeface="Arial Narrow" panose="020B0606020202030204" pitchFamily="34" charset="0"/>
              <a:ea typeface="+mn-ea"/>
              <a:cs typeface="Arial" panose="020B0604020202020204" pitchFamily="34" charset="0"/>
            </a:endParaRPr>
          </a:p>
        </p:txBody>
      </p:sp>
      <p:sp>
        <p:nvSpPr>
          <p:cNvPr id="4" name="CasellaDiTesto 3"/>
          <p:cNvSpPr txBox="1">
            <a:spLocks noChangeArrowheads="1"/>
          </p:cNvSpPr>
          <p:nvPr/>
        </p:nvSpPr>
        <p:spPr bwMode="auto">
          <a:xfrm>
            <a:off x="1960563" y="5226050"/>
            <a:ext cx="8128000" cy="369888"/>
          </a:xfrm>
          <a:prstGeom prst="rect">
            <a:avLst/>
          </a:prstGeom>
          <a:noFill/>
          <a:ln w="9525">
            <a:noFill/>
            <a:miter lim="800000"/>
            <a:headEnd/>
            <a:tailEnd/>
          </a:ln>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it-IT" sz="1800" b="0" i="1" u="none" strike="noStrike" kern="1200" cap="none" spc="0" normalizeH="0" baseline="0" noProof="0" dirty="0">
              <a:ln>
                <a:noFill/>
              </a:ln>
              <a:solidFill>
                <a:srgbClr val="0E6A69"/>
              </a:solidFill>
              <a:effectLst/>
              <a:uLnTx/>
              <a:uFillTx/>
              <a:latin typeface="Arial Narrow" pitchFamily="34" charset="0"/>
              <a:ea typeface="+mn-ea"/>
              <a:cs typeface="Arial" charset="0"/>
            </a:endParaRPr>
          </a:p>
        </p:txBody>
      </p:sp>
      <p:graphicFrame>
        <p:nvGraphicFramePr>
          <p:cNvPr id="5" name="Tabella 4"/>
          <p:cNvGraphicFramePr>
            <a:graphicFrameLocks noGrp="1"/>
          </p:cNvGraphicFramePr>
          <p:nvPr>
            <p:extLst>
              <p:ext uri="{D42A27DB-BD31-4B8C-83A1-F6EECF244321}">
                <p14:modId xmlns:p14="http://schemas.microsoft.com/office/powerpoint/2010/main" val="819035014"/>
              </p:ext>
            </p:extLst>
          </p:nvPr>
        </p:nvGraphicFramePr>
        <p:xfrm>
          <a:off x="850900" y="1280954"/>
          <a:ext cx="10515600" cy="4145280"/>
        </p:xfrm>
        <a:graphic>
          <a:graphicData uri="http://schemas.openxmlformats.org/drawingml/2006/table">
            <a:tbl>
              <a:tblPr/>
              <a:tblGrid>
                <a:gridCol w="3505200">
                  <a:extLst>
                    <a:ext uri="{9D8B030D-6E8A-4147-A177-3AD203B41FA5}">
                      <a16:colId xmlns:a16="http://schemas.microsoft.com/office/drawing/2014/main" val="2866445360"/>
                    </a:ext>
                  </a:extLst>
                </a:gridCol>
                <a:gridCol w="3505200">
                  <a:extLst>
                    <a:ext uri="{9D8B030D-6E8A-4147-A177-3AD203B41FA5}">
                      <a16:colId xmlns:a16="http://schemas.microsoft.com/office/drawing/2014/main" val="2567276514"/>
                    </a:ext>
                  </a:extLst>
                </a:gridCol>
                <a:gridCol w="3505200">
                  <a:extLst>
                    <a:ext uri="{9D8B030D-6E8A-4147-A177-3AD203B41FA5}">
                      <a16:colId xmlns:a16="http://schemas.microsoft.com/office/drawing/2014/main" val="2940583212"/>
                    </a:ext>
                  </a:extLst>
                </a:gridCol>
              </a:tblGrid>
              <a:tr h="0">
                <a:tc>
                  <a:txBody>
                    <a:bodyPr/>
                    <a:lstStyle/>
                    <a:p>
                      <a:pPr rtl="0"/>
                      <a:r>
                        <a:rPr lang="it-IT" b="1">
                          <a:solidFill>
                            <a:srgbClr val="1F1F1F"/>
                          </a:solidFill>
                          <a:effectLst/>
                          <a:latin typeface="Google Sans Text"/>
                        </a:rPr>
                        <a:t>Late Complication</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b="1">
                          <a:solidFill>
                            <a:srgbClr val="1F1F1F"/>
                          </a:solidFill>
                          <a:effectLst/>
                          <a:latin typeface="Google Sans Text"/>
                        </a:rPr>
                        <a:t>Incidence (%)</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b="1">
                          <a:solidFill>
                            <a:srgbClr val="1F1F1F"/>
                          </a:solidFill>
                          <a:effectLst/>
                          <a:latin typeface="Google Sans Text"/>
                        </a:rPr>
                        <a:t>Source / Literature Reference</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654236544"/>
                  </a:ext>
                </a:extLst>
              </a:tr>
              <a:tr h="0">
                <a:tc>
                  <a:txBody>
                    <a:bodyPr/>
                    <a:lstStyle/>
                    <a:p>
                      <a:pPr rtl="0"/>
                      <a:r>
                        <a:rPr lang="it-IT" b="1">
                          <a:solidFill>
                            <a:srgbClr val="1F1F1F"/>
                          </a:solidFill>
                          <a:effectLst/>
                          <a:latin typeface="Google Sans Text"/>
                        </a:rPr>
                        <a:t>Biliary Reflux</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4% - 10%</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Mitra et al. (2025); Voon et al. (2021)</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4229445606"/>
                  </a:ext>
                </a:extLst>
              </a:tr>
              <a:tr h="0">
                <a:tc>
                  <a:txBody>
                    <a:bodyPr/>
                    <a:lstStyle/>
                    <a:p>
                      <a:pPr rtl="0"/>
                      <a:r>
                        <a:rPr lang="it-IT" b="1">
                          <a:solidFill>
                            <a:srgbClr val="1F1F1F"/>
                          </a:solidFill>
                          <a:effectLst/>
                          <a:latin typeface="Google Sans Text"/>
                        </a:rPr>
                        <a:t>Marginal Ulcer</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1% - 6%</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da-DK">
                          <a:solidFill>
                            <a:srgbClr val="1F1F1F"/>
                          </a:solidFill>
                          <a:effectLst/>
                          <a:latin typeface="Google Sans Text"/>
                        </a:rPr>
                        <a:t>El Ghazal et al. (2025); Voon et al. (2021)</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173249854"/>
                  </a:ext>
                </a:extLst>
              </a:tr>
              <a:tr h="0">
                <a:tc>
                  <a:txBody>
                    <a:bodyPr/>
                    <a:lstStyle/>
                    <a:p>
                      <a:pPr rtl="0"/>
                      <a:r>
                        <a:rPr lang="it-IT" b="1">
                          <a:solidFill>
                            <a:srgbClr val="1F1F1F"/>
                          </a:solidFill>
                          <a:effectLst/>
                          <a:latin typeface="Google Sans Text"/>
                        </a:rPr>
                        <a:t>Anastomotic Stenosis</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1.5% - 4.5%</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Musella et al. (2017)</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844949158"/>
                  </a:ext>
                </a:extLst>
              </a:tr>
              <a:tr h="0">
                <a:tc>
                  <a:txBody>
                    <a:bodyPr/>
                    <a:lstStyle/>
                    <a:p>
                      <a:pPr rtl="0"/>
                      <a:r>
                        <a:rPr lang="it-IT" b="1">
                          <a:solidFill>
                            <a:srgbClr val="1F1F1F"/>
                          </a:solidFill>
                          <a:effectLst/>
                          <a:latin typeface="Google Sans Text"/>
                        </a:rPr>
                        <a:t>Malnutrition</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1% - 2.3%</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Carandina et al. / Mitra et al. (2025)</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290165349"/>
                  </a:ext>
                </a:extLst>
              </a:tr>
              <a:tr h="0">
                <a:tc>
                  <a:txBody>
                    <a:bodyPr/>
                    <a:lstStyle/>
                    <a:p>
                      <a:pPr rtl="0"/>
                      <a:r>
                        <a:rPr lang="it-IT" b="1">
                          <a:solidFill>
                            <a:srgbClr val="1F1F1F"/>
                          </a:solidFill>
                          <a:effectLst/>
                          <a:latin typeface="Google Sans Text"/>
                        </a:rPr>
                        <a:t>Insufficient Weight Loss / Regain</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7.2% - 33.4%</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en-US" dirty="0" smtClean="0">
                          <a:solidFill>
                            <a:srgbClr val="1F1F1F"/>
                          </a:solidFill>
                          <a:effectLst/>
                          <a:latin typeface="Google Sans Text"/>
                        </a:rPr>
                        <a:t>Victor </a:t>
                      </a:r>
                      <a:r>
                        <a:rPr lang="en-US" dirty="0" err="1">
                          <a:solidFill>
                            <a:srgbClr val="1F1F1F"/>
                          </a:solidFill>
                          <a:effectLst/>
                          <a:latin typeface="Google Sans Text"/>
                        </a:rPr>
                        <a:t>Liew</a:t>
                      </a:r>
                      <a:r>
                        <a:rPr lang="en-US" dirty="0">
                          <a:solidFill>
                            <a:srgbClr val="1F1F1F"/>
                          </a:solidFill>
                          <a:effectLst/>
                          <a:latin typeface="Google Sans Text"/>
                        </a:rPr>
                        <a:t> Review / Long-term Data</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775642815"/>
                  </a:ext>
                </a:extLst>
              </a:tr>
              <a:tr h="0">
                <a:tc>
                  <a:txBody>
                    <a:bodyPr/>
                    <a:lstStyle/>
                    <a:p>
                      <a:pPr rtl="0"/>
                      <a:r>
                        <a:rPr lang="it-IT" b="1">
                          <a:solidFill>
                            <a:srgbClr val="1F1F1F"/>
                          </a:solidFill>
                          <a:effectLst/>
                          <a:latin typeface="Google Sans Text"/>
                        </a:rPr>
                        <a:t>Need for Revision Surgery</a:t>
                      </a:r>
                      <a:endParaRPr lang="it-IT">
                        <a:solidFill>
                          <a:srgbClr val="1F1F1F"/>
                        </a:solidFill>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it-IT">
                          <a:solidFill>
                            <a:srgbClr val="1F1F1F"/>
                          </a:solidFill>
                          <a:effectLst/>
                          <a:latin typeface="Google Sans Text"/>
                        </a:rPr>
                        <a:t>2.3% - 4.7%</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pPr rtl="0"/>
                      <a:r>
                        <a:rPr lang="da-DK" dirty="0">
                          <a:solidFill>
                            <a:srgbClr val="1F1F1F"/>
                          </a:solidFill>
                          <a:effectLst/>
                          <a:latin typeface="Google Sans Text"/>
                        </a:rPr>
                        <a:t>Voon et al. (2021); Mitra et al. (2025)</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169572885"/>
                  </a:ext>
                </a:extLst>
              </a:tr>
            </a:tbl>
          </a:graphicData>
        </a:graphic>
      </p:graphicFrame>
    </p:spTree>
    <p:extLst>
      <p:ext uri="{BB962C8B-B14F-4D97-AF65-F5344CB8AC3E}">
        <p14:creationId xmlns:p14="http://schemas.microsoft.com/office/powerpoint/2010/main" val="9634939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5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po 9"/>
          <p:cNvGrpSpPr>
            <a:grpSpLocks/>
          </p:cNvGrpSpPr>
          <p:nvPr/>
        </p:nvGrpSpPr>
        <p:grpSpPr bwMode="auto">
          <a:xfrm>
            <a:off x="0" y="1636713"/>
            <a:ext cx="12209463" cy="4164012"/>
            <a:chOff x="0" y="1732547"/>
            <a:chExt cx="12209879" cy="4162678"/>
          </a:xfrm>
        </p:grpSpPr>
        <p:sp>
          <p:nvSpPr>
            <p:cNvPr id="4" name="Rettangolo 3">
              <a:extLst/>
            </p:cNvPr>
            <p:cNvSpPr/>
            <p:nvPr/>
          </p:nvSpPr>
          <p:spPr>
            <a:xfrm>
              <a:off x="0" y="1732547"/>
              <a:ext cx="12209879" cy="4162678"/>
            </a:xfrm>
            <a:prstGeom prst="rect">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 name="Rettangolo 2">
              <a:extLst/>
            </p:cNvPr>
            <p:cNvSpPr/>
            <p:nvPr/>
          </p:nvSpPr>
          <p:spPr>
            <a:xfrm>
              <a:off x="0" y="1732547"/>
              <a:ext cx="12209879" cy="144416"/>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9" name="Rettangolo 8">
              <a:extLst/>
            </p:cNvPr>
            <p:cNvSpPr/>
            <p:nvPr/>
          </p:nvSpPr>
          <p:spPr>
            <a:xfrm>
              <a:off x="0" y="5750809"/>
              <a:ext cx="12209879" cy="144416"/>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grpSp>
      <p:sp>
        <p:nvSpPr>
          <p:cNvPr id="26626" name="Rettangolo 1"/>
          <p:cNvSpPr>
            <a:spLocks noChangeArrowheads="1"/>
          </p:cNvSpPr>
          <p:nvPr/>
        </p:nvSpPr>
        <p:spPr bwMode="auto">
          <a:xfrm>
            <a:off x="3030538" y="82550"/>
            <a:ext cx="9144000" cy="144621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BILE REFLUX </a:t>
            </a:r>
          </a:p>
          <a:p>
            <a:pPr lvl="1" algn="r"/>
            <a:r>
              <a:rPr lang="it-IT" altLang="it-IT" sz="4000">
                <a:solidFill>
                  <a:srgbClr val="006666"/>
                </a:solidFill>
                <a:latin typeface="Arial Narrow" pitchFamily="34" charset="0"/>
                <a:cs typeface="Helvetica" pitchFamily="34" charset="0"/>
              </a:rPr>
              <a:t>(Duodeno-gastro-esophageal reflux)</a:t>
            </a:r>
          </a:p>
        </p:txBody>
      </p:sp>
      <p:pic>
        <p:nvPicPr>
          <p:cNvPr id="5" name="Immagine 4" descr="Immagine che contiene interni, rosso, rosa, occhiali&#10;&#10;Descrizione generata automaticamente"/>
          <p:cNvPicPr>
            <a:picLocks noChangeAspect="1"/>
          </p:cNvPicPr>
          <p:nvPr/>
        </p:nvPicPr>
        <p:blipFill>
          <a:blip r:embed="rId3"/>
          <a:srcRect/>
          <a:stretch>
            <a:fillRect/>
          </a:stretch>
        </p:blipFill>
        <p:spPr bwMode="auto">
          <a:xfrm>
            <a:off x="6319838" y="1792288"/>
            <a:ext cx="5400675" cy="3833812"/>
          </a:xfrm>
          <a:prstGeom prst="rect">
            <a:avLst/>
          </a:prstGeom>
          <a:noFill/>
          <a:ln w="9525">
            <a:noFill/>
            <a:miter lim="800000"/>
            <a:headEnd/>
            <a:tailEnd/>
          </a:ln>
        </p:spPr>
      </p:pic>
      <p:sp>
        <p:nvSpPr>
          <p:cNvPr id="6" name="Rettangolo 5">
            <a:extLst/>
          </p:cNvPr>
          <p:cNvSpPr/>
          <p:nvPr/>
        </p:nvSpPr>
        <p:spPr>
          <a:xfrm>
            <a:off x="0" y="3063875"/>
            <a:ext cx="6045200" cy="1462088"/>
          </a:xfrm>
          <a:prstGeom prst="rect">
            <a:avLst/>
          </a:prstGeom>
          <a:solidFill>
            <a:srgbClr val="0E6A6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2800" dirty="0"/>
              <a:t>Reflux of duodenal contents</a:t>
            </a:r>
          </a:p>
          <a:p>
            <a:pPr fontAlgn="auto">
              <a:spcBef>
                <a:spcPts val="0"/>
              </a:spcBef>
              <a:spcAft>
                <a:spcPts val="0"/>
              </a:spcAft>
              <a:defRPr/>
            </a:pPr>
            <a:r>
              <a:rPr lang="en-US" sz="2800" dirty="0"/>
              <a:t>(bile, bicarbonate, pancreatic enzymes) </a:t>
            </a:r>
          </a:p>
          <a:p>
            <a:pPr fontAlgn="auto">
              <a:spcBef>
                <a:spcPts val="0"/>
              </a:spcBef>
              <a:spcAft>
                <a:spcPts val="0"/>
              </a:spcAft>
              <a:defRPr/>
            </a:pPr>
            <a:r>
              <a:rPr lang="en-US" sz="2800" dirty="0"/>
              <a:t>into the stomach and esophagus</a:t>
            </a:r>
            <a:endParaRPr lang="it-IT" sz="2800" dirty="0"/>
          </a:p>
        </p:txBody>
      </p:sp>
      <p:sp>
        <p:nvSpPr>
          <p:cNvPr id="7" name="Text Box 5">
            <a:extLst/>
          </p:cNvPr>
          <p:cNvSpPr txBox="1">
            <a:spLocks noChangeArrowheads="1"/>
          </p:cNvSpPr>
          <p:nvPr/>
        </p:nvSpPr>
        <p:spPr bwMode="auto">
          <a:xfrm>
            <a:off x="0" y="5849938"/>
            <a:ext cx="12174538" cy="615950"/>
          </a:xfrm>
          <a:prstGeom prst="rect">
            <a:avLst/>
          </a:prstGeom>
          <a:noFill/>
          <a:ln>
            <a:noFill/>
          </a:ln>
          <a:effectLst/>
          <a:extLst/>
        </p:spPr>
        <p:txBody>
          <a:bodyPr rIns="288000">
            <a:spAutoFit/>
          </a:bodyPr>
          <a:lstStyle/>
          <a:p>
            <a:pPr algn="r" fontAlgn="auto">
              <a:spcBef>
                <a:spcPts val="0"/>
              </a:spcBef>
              <a:spcAft>
                <a:spcPts val="0"/>
              </a:spcAft>
              <a:defRPr/>
            </a:pPr>
            <a:r>
              <a:rPr lang="it-IT" altLang="it-IT" b="1" dirty="0" err="1">
                <a:solidFill>
                  <a:schemeClr val="bg1">
                    <a:lumMod val="65000"/>
                  </a:schemeClr>
                </a:solidFill>
                <a:latin typeface="Arial Narrow" panose="020B0606020202030204" pitchFamily="34" charset="0"/>
                <a:cs typeface="Arial" panose="020B0604020202020204" pitchFamily="34" charset="0"/>
              </a:rPr>
              <a:t>Eldredge</a:t>
            </a:r>
            <a:r>
              <a:rPr lang="it-IT" altLang="it-IT" b="1" dirty="0">
                <a:solidFill>
                  <a:schemeClr val="bg1">
                    <a:lumMod val="65000"/>
                  </a:schemeClr>
                </a:solidFill>
                <a:latin typeface="Arial Narrow" panose="020B0606020202030204" pitchFamily="34" charset="0"/>
                <a:cs typeface="Arial" panose="020B0604020202020204" pitchFamily="34" charset="0"/>
              </a:rPr>
              <a:t> TA, Myers JC, </a:t>
            </a:r>
            <a:r>
              <a:rPr lang="it-IT" altLang="it-IT" b="1" dirty="0" err="1">
                <a:solidFill>
                  <a:schemeClr val="bg1">
                    <a:lumMod val="65000"/>
                  </a:schemeClr>
                </a:solidFill>
                <a:latin typeface="Arial Narrow" panose="020B0606020202030204" pitchFamily="34" charset="0"/>
                <a:cs typeface="Arial" panose="020B0604020202020204" pitchFamily="34" charset="0"/>
              </a:rPr>
              <a:t>Kiroff</a:t>
            </a:r>
            <a:r>
              <a:rPr lang="it-IT" altLang="it-IT" b="1" dirty="0">
                <a:solidFill>
                  <a:schemeClr val="bg1">
                    <a:lumMod val="65000"/>
                  </a:schemeClr>
                </a:solidFill>
                <a:latin typeface="Arial Narrow" panose="020B0606020202030204" pitchFamily="34" charset="0"/>
                <a:cs typeface="Arial" panose="020B0604020202020204" pitchFamily="34" charset="0"/>
              </a:rPr>
              <a:t> GK, </a:t>
            </a:r>
            <a:r>
              <a:rPr lang="it-IT" altLang="it-IT" b="1" dirty="0" err="1">
                <a:solidFill>
                  <a:schemeClr val="bg1">
                    <a:lumMod val="65000"/>
                  </a:schemeClr>
                </a:solidFill>
                <a:latin typeface="Arial Narrow" panose="020B0606020202030204" pitchFamily="34" charset="0"/>
                <a:cs typeface="Arial" panose="020B0604020202020204" pitchFamily="34" charset="0"/>
              </a:rPr>
              <a:t>Shenfine</a:t>
            </a:r>
            <a:r>
              <a:rPr lang="it-IT" altLang="it-IT" b="1" dirty="0">
                <a:solidFill>
                  <a:schemeClr val="bg1">
                    <a:lumMod val="65000"/>
                  </a:schemeClr>
                </a:solidFill>
                <a:latin typeface="Arial Narrow" panose="020B0606020202030204" pitchFamily="34" charset="0"/>
                <a:cs typeface="Arial" panose="020B0604020202020204" pitchFamily="34" charset="0"/>
              </a:rPr>
              <a:t> J. </a:t>
            </a:r>
            <a:r>
              <a:rPr lang="it-IT" altLang="it-IT" b="1" dirty="0" err="1">
                <a:solidFill>
                  <a:schemeClr val="bg1">
                    <a:lumMod val="65000"/>
                  </a:schemeClr>
                </a:solidFill>
                <a:latin typeface="Arial Narrow" panose="020B0606020202030204" pitchFamily="34" charset="0"/>
                <a:cs typeface="Arial" panose="020B0604020202020204" pitchFamily="34" charset="0"/>
              </a:rPr>
              <a:t>Detecting</a:t>
            </a:r>
            <a:r>
              <a:rPr lang="it-IT" altLang="it-IT" b="1" dirty="0">
                <a:solidFill>
                  <a:schemeClr val="bg1">
                    <a:lumMod val="65000"/>
                  </a:schemeClr>
                </a:solidFill>
                <a:latin typeface="Arial Narrow" panose="020B0606020202030204" pitchFamily="34" charset="0"/>
                <a:cs typeface="Arial" panose="020B0604020202020204" pitchFamily="34" charset="0"/>
              </a:rPr>
              <a:t> Bile </a:t>
            </a:r>
            <a:r>
              <a:rPr lang="it-IT" altLang="it-IT" b="1" dirty="0" err="1">
                <a:solidFill>
                  <a:schemeClr val="bg1">
                    <a:lumMod val="65000"/>
                  </a:schemeClr>
                </a:solidFill>
                <a:latin typeface="Arial Narrow" panose="020B0606020202030204" pitchFamily="34" charset="0"/>
                <a:cs typeface="Arial" panose="020B0604020202020204" pitchFamily="34" charset="0"/>
              </a:rPr>
              <a:t>Reflux</a:t>
            </a:r>
            <a:r>
              <a:rPr lang="it-IT" altLang="it-IT" b="1" dirty="0">
                <a:solidFill>
                  <a:schemeClr val="bg1">
                    <a:lumMod val="65000"/>
                  </a:schemeClr>
                </a:solidFill>
                <a:latin typeface="Arial Narrow" panose="020B0606020202030204" pitchFamily="34" charset="0"/>
                <a:cs typeface="Arial" panose="020B0604020202020204" pitchFamily="34" charset="0"/>
              </a:rPr>
              <a:t>-the Enigma of </a:t>
            </a:r>
            <a:r>
              <a:rPr lang="it-IT" altLang="it-IT" b="1" dirty="0" err="1">
                <a:solidFill>
                  <a:schemeClr val="bg1">
                    <a:lumMod val="65000"/>
                  </a:schemeClr>
                </a:solidFill>
                <a:latin typeface="Arial Narrow" panose="020B0606020202030204" pitchFamily="34" charset="0"/>
                <a:cs typeface="Arial" panose="020B0604020202020204" pitchFamily="34" charset="0"/>
              </a:rPr>
              <a:t>Bariatric</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err="1">
                <a:solidFill>
                  <a:schemeClr val="bg1">
                    <a:lumMod val="65000"/>
                  </a:schemeClr>
                </a:solidFill>
                <a:latin typeface="Arial Narrow" panose="020B0606020202030204" pitchFamily="34" charset="0"/>
                <a:cs typeface="Arial" panose="020B0604020202020204" pitchFamily="34" charset="0"/>
              </a:rPr>
              <a:t>Surgery</a:t>
            </a:r>
            <a:endParaRPr lang="it-IT" altLang="it-IT" b="1" dirty="0">
              <a:solidFill>
                <a:schemeClr val="bg1">
                  <a:lumMod val="65000"/>
                </a:schemeClr>
              </a:solidFill>
              <a:latin typeface="Arial Narrow" panose="020B0606020202030204" pitchFamily="34" charset="0"/>
              <a:cs typeface="Arial" panose="020B0604020202020204" pitchFamily="34" charset="0"/>
            </a:endParaRPr>
          </a:p>
          <a:p>
            <a:pPr algn="r" fontAlgn="auto">
              <a:spcBef>
                <a:spcPts val="0"/>
              </a:spcBef>
              <a:spcAft>
                <a:spcPts val="0"/>
              </a:spcAft>
              <a:defRPr/>
            </a:pPr>
            <a:r>
              <a:rPr lang="it-IT" altLang="it-IT" sz="1600" i="1" dirty="0" err="1">
                <a:solidFill>
                  <a:schemeClr val="bg1">
                    <a:lumMod val="65000"/>
                  </a:schemeClr>
                </a:solidFill>
                <a:latin typeface="Arial Narrow" panose="020B0606020202030204" pitchFamily="34" charset="0"/>
                <a:cs typeface="Arial" panose="020B0604020202020204" pitchFamily="34" charset="0"/>
              </a:rPr>
              <a:t>Obes</a:t>
            </a:r>
            <a:r>
              <a:rPr lang="it-IT" altLang="it-IT" sz="1600" i="1" dirty="0">
                <a:solidFill>
                  <a:schemeClr val="bg1">
                    <a:lumMod val="65000"/>
                  </a:schemeClr>
                </a:solidFill>
                <a:latin typeface="Arial Narrow" panose="020B0606020202030204" pitchFamily="34" charset="0"/>
                <a:cs typeface="Arial" panose="020B0604020202020204" pitchFamily="34" charset="0"/>
              </a:rPr>
              <a:t> </a:t>
            </a:r>
            <a:r>
              <a:rPr lang="it-IT" altLang="it-IT" sz="1600" i="1" dirty="0" err="1">
                <a:solidFill>
                  <a:schemeClr val="bg1">
                    <a:lumMod val="65000"/>
                  </a:schemeClr>
                </a:solidFill>
                <a:latin typeface="Arial Narrow" panose="020B0606020202030204" pitchFamily="34" charset="0"/>
                <a:cs typeface="Arial" panose="020B0604020202020204" pitchFamily="34" charset="0"/>
              </a:rPr>
              <a:t>Surg</a:t>
            </a:r>
            <a:r>
              <a:rPr lang="it-IT" altLang="it-IT" sz="1600" i="1" dirty="0">
                <a:solidFill>
                  <a:schemeClr val="bg1">
                    <a:lumMod val="65000"/>
                  </a:schemeClr>
                </a:solidFill>
                <a:latin typeface="Arial Narrow" panose="020B0606020202030204" pitchFamily="34" charset="0"/>
                <a:cs typeface="Arial" panose="020B0604020202020204" pitchFamily="34" charset="0"/>
              </a:rPr>
              <a:t>. 2018 Feb;28(2):559-566. </a:t>
            </a:r>
            <a:r>
              <a:rPr lang="it-IT" altLang="it-IT" sz="1600" i="1" dirty="0" err="1">
                <a:solidFill>
                  <a:schemeClr val="bg1">
                    <a:lumMod val="65000"/>
                  </a:schemeClr>
                </a:solidFill>
                <a:latin typeface="Arial Narrow" panose="020B0606020202030204" pitchFamily="34" charset="0"/>
                <a:cs typeface="Arial" panose="020B0604020202020204" pitchFamily="34" charset="0"/>
              </a:rPr>
              <a:t>doi</a:t>
            </a:r>
            <a:r>
              <a:rPr lang="it-IT" altLang="it-IT" sz="1600" i="1" dirty="0">
                <a:solidFill>
                  <a:schemeClr val="bg1">
                    <a:lumMod val="65000"/>
                  </a:schemeClr>
                </a:solidFill>
                <a:latin typeface="Arial Narrow" panose="020B0606020202030204" pitchFamily="34" charset="0"/>
                <a:cs typeface="Arial" panose="020B0604020202020204" pitchFamily="34" charset="0"/>
              </a:rPr>
              <a:t>: 10.1007/s11695-017-3026-6. PMID: 29230622</a:t>
            </a:r>
            <a:endParaRPr lang="it-IT" altLang="it-IT" b="1" dirty="0">
              <a:solidFill>
                <a:schemeClr val="bg1">
                  <a:lumMod val="65000"/>
                </a:schemeClr>
              </a:solidFill>
              <a:latin typeface="Arial Narrow" panose="020B0606020202030204" pitchFamily="34" charset="0"/>
              <a:cs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2" presetClass="entr" presetSubtype="8"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p:cNvPr>
          <p:cNvSpPr/>
          <p:nvPr/>
        </p:nvSpPr>
        <p:spPr>
          <a:xfrm>
            <a:off x="-9525" y="1333500"/>
            <a:ext cx="12201525" cy="1041400"/>
          </a:xfrm>
          <a:prstGeom prst="rect">
            <a:avLst/>
          </a:prstGeom>
          <a:solidFill>
            <a:srgbClr val="0066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it-IT" sz="2800" dirty="0">
                <a:solidFill>
                  <a:prstClr val="white"/>
                </a:solidFill>
              </a:rPr>
              <a:t>The </a:t>
            </a:r>
            <a:r>
              <a:rPr lang="en-US" altLang="it-IT" sz="2800" b="1" dirty="0">
                <a:solidFill>
                  <a:prstClr val="white"/>
                </a:solidFill>
              </a:rPr>
              <a:t>esophageal mucosa </a:t>
            </a:r>
            <a:r>
              <a:rPr lang="en-US" altLang="it-IT" sz="2800" dirty="0">
                <a:solidFill>
                  <a:prstClr val="white"/>
                </a:solidFill>
              </a:rPr>
              <a:t>is not predisposed to be able to manage </a:t>
            </a:r>
            <a:br>
              <a:rPr lang="en-US" altLang="it-IT" sz="2800" dirty="0">
                <a:solidFill>
                  <a:prstClr val="white"/>
                </a:solidFill>
              </a:rPr>
            </a:br>
            <a:r>
              <a:rPr lang="en-US" altLang="it-IT" sz="2800" dirty="0">
                <a:solidFill>
                  <a:prstClr val="white"/>
                </a:solidFill>
              </a:rPr>
              <a:t>any </a:t>
            </a:r>
            <a:r>
              <a:rPr lang="en-US" altLang="it-IT" sz="2800" b="1" dirty="0">
                <a:solidFill>
                  <a:prstClr val="white"/>
                </a:solidFill>
              </a:rPr>
              <a:t>DGER</a:t>
            </a:r>
            <a:r>
              <a:rPr lang="en-US" altLang="it-IT" sz="2800" dirty="0">
                <a:solidFill>
                  <a:prstClr val="white"/>
                </a:solidFill>
              </a:rPr>
              <a:t> for a postprandial period of more than a few minutes</a:t>
            </a:r>
          </a:p>
        </p:txBody>
      </p:sp>
      <p:sp>
        <p:nvSpPr>
          <p:cNvPr id="4" name="Rettangolo 3">
            <a:extLst/>
          </p:cNvPr>
          <p:cNvSpPr/>
          <p:nvPr/>
        </p:nvSpPr>
        <p:spPr>
          <a:xfrm>
            <a:off x="696913" y="3009900"/>
            <a:ext cx="7115175" cy="22304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b="1" dirty="0">
                <a:solidFill>
                  <a:srgbClr val="0E6A69"/>
                </a:solidFill>
              </a:rPr>
              <a:t>OAGB/MGB</a:t>
            </a:r>
            <a:r>
              <a:rPr lang="en-US" sz="2800" dirty="0">
                <a:solidFill>
                  <a:srgbClr val="404040"/>
                </a:solidFill>
              </a:rPr>
              <a:t> remains controversial because of the </a:t>
            </a:r>
            <a:r>
              <a:rPr lang="en-US" sz="2800" b="1" dirty="0">
                <a:solidFill>
                  <a:srgbClr val="0E6A69"/>
                </a:solidFill>
              </a:rPr>
              <a:t>potential</a:t>
            </a:r>
            <a:r>
              <a:rPr lang="en-US" sz="2800" dirty="0">
                <a:solidFill>
                  <a:srgbClr val="404040"/>
                </a:solidFill>
              </a:rPr>
              <a:t> </a:t>
            </a:r>
            <a:r>
              <a:rPr lang="en-US" sz="2800" b="1" dirty="0">
                <a:solidFill>
                  <a:srgbClr val="0E6A69"/>
                </a:solidFill>
              </a:rPr>
              <a:t>long-term consequences</a:t>
            </a:r>
            <a:r>
              <a:rPr lang="en-US" sz="2800" dirty="0">
                <a:solidFill>
                  <a:srgbClr val="404040"/>
                </a:solidFill>
              </a:rPr>
              <a:t> </a:t>
            </a:r>
            <a:r>
              <a:rPr lang="en-US" sz="2800" b="1" dirty="0">
                <a:solidFill>
                  <a:srgbClr val="0E6A69"/>
                </a:solidFill>
              </a:rPr>
              <a:t>of biliary reflux </a:t>
            </a:r>
            <a:r>
              <a:rPr lang="en-US" sz="2800" dirty="0">
                <a:solidFill>
                  <a:srgbClr val="404040"/>
                </a:solidFill>
              </a:rPr>
              <a:t>in the upper gastrointestinal tract (metaplasia, dysplasia, and cancer) due to </a:t>
            </a:r>
            <a:r>
              <a:rPr lang="en-US" sz="2800" b="1" dirty="0">
                <a:solidFill>
                  <a:srgbClr val="0E6A69"/>
                </a:solidFill>
              </a:rPr>
              <a:t>omega loop reconstruction</a:t>
            </a:r>
          </a:p>
        </p:txBody>
      </p:sp>
      <p:pic>
        <p:nvPicPr>
          <p:cNvPr id="5" name="Immagine 4" descr="Immagine che contiene testo&#10;&#10;Descrizione generata automaticamente"/>
          <p:cNvPicPr>
            <a:picLocks noChangeAspect="1"/>
          </p:cNvPicPr>
          <p:nvPr/>
        </p:nvPicPr>
        <p:blipFill>
          <a:blip r:embed="rId2"/>
          <a:srcRect/>
          <a:stretch>
            <a:fillRect/>
          </a:stretch>
        </p:blipFill>
        <p:spPr bwMode="auto">
          <a:xfrm>
            <a:off x="8724900" y="2490788"/>
            <a:ext cx="2263775" cy="3259137"/>
          </a:xfrm>
          <a:prstGeom prst="rect">
            <a:avLst/>
          </a:prstGeom>
          <a:noFill/>
          <a:ln w="9525">
            <a:noFill/>
            <a:miter lim="800000"/>
            <a:headEnd/>
            <a:tailEnd/>
          </a:ln>
        </p:spPr>
      </p:pic>
      <p:sp>
        <p:nvSpPr>
          <p:cNvPr id="8" name="Text Box 5">
            <a:extLst/>
          </p:cNvPr>
          <p:cNvSpPr txBox="1">
            <a:spLocks noChangeArrowheads="1"/>
          </p:cNvSpPr>
          <p:nvPr/>
        </p:nvSpPr>
        <p:spPr bwMode="auto">
          <a:xfrm>
            <a:off x="0" y="5849938"/>
            <a:ext cx="12174538" cy="831850"/>
          </a:xfrm>
          <a:prstGeom prst="rect">
            <a:avLst/>
          </a:prstGeom>
          <a:noFill/>
          <a:ln>
            <a:noFill/>
          </a:ln>
          <a:effectLst/>
          <a:extLst/>
        </p:spPr>
        <p:txBody>
          <a:bodyPr rIns="288000">
            <a:spAutoFit/>
          </a:bodyPr>
          <a:lstStyle/>
          <a:p>
            <a:pPr algn="r" fontAlgn="auto">
              <a:spcBef>
                <a:spcPts val="0"/>
              </a:spcBef>
              <a:spcAft>
                <a:spcPts val="0"/>
              </a:spcAft>
              <a:defRPr/>
            </a:pPr>
            <a:r>
              <a:rPr lang="it-IT" altLang="it-IT" sz="1600" b="1" dirty="0">
                <a:solidFill>
                  <a:schemeClr val="bg1">
                    <a:lumMod val="65000"/>
                  </a:schemeClr>
                </a:solidFill>
                <a:latin typeface="Arial Narrow" panose="020B0606020202030204" pitchFamily="34" charset="0"/>
                <a:cs typeface="Arial" panose="020B0604020202020204" pitchFamily="34" charset="0"/>
              </a:rPr>
              <a:t>M'</a:t>
            </a:r>
            <a:r>
              <a:rPr lang="it-IT" altLang="it-IT" sz="1600" b="1" dirty="0" err="1">
                <a:solidFill>
                  <a:schemeClr val="bg1">
                    <a:lumMod val="65000"/>
                  </a:schemeClr>
                </a:solidFill>
                <a:latin typeface="Arial Narrow" panose="020B0606020202030204" pitchFamily="34" charset="0"/>
                <a:cs typeface="Arial" panose="020B0604020202020204" pitchFamily="34" charset="0"/>
              </a:rPr>
              <a:t>Harzi</a:t>
            </a:r>
            <a:r>
              <a:rPr lang="it-IT" altLang="it-IT" sz="1600" b="1" dirty="0">
                <a:solidFill>
                  <a:schemeClr val="bg1">
                    <a:lumMod val="65000"/>
                  </a:schemeClr>
                </a:solidFill>
                <a:latin typeface="Arial Narrow" panose="020B0606020202030204" pitchFamily="34" charset="0"/>
                <a:cs typeface="Arial" panose="020B0604020202020204" pitchFamily="34" charset="0"/>
              </a:rPr>
              <a:t> L, </a:t>
            </a:r>
            <a:r>
              <a:rPr lang="it-IT" altLang="it-IT" sz="1600" b="1" dirty="0" err="1">
                <a:solidFill>
                  <a:schemeClr val="bg1">
                    <a:lumMod val="65000"/>
                  </a:schemeClr>
                </a:solidFill>
                <a:latin typeface="Arial Narrow" panose="020B0606020202030204" pitchFamily="34" charset="0"/>
                <a:cs typeface="Arial" panose="020B0604020202020204" pitchFamily="34" charset="0"/>
              </a:rPr>
              <a:t>Chevallier</a:t>
            </a:r>
            <a:r>
              <a:rPr lang="it-IT" altLang="it-IT" sz="1600" b="1" dirty="0">
                <a:solidFill>
                  <a:schemeClr val="bg1">
                    <a:lumMod val="65000"/>
                  </a:schemeClr>
                </a:solidFill>
                <a:latin typeface="Arial Narrow" panose="020B0606020202030204" pitchFamily="34" charset="0"/>
                <a:cs typeface="Arial" panose="020B0604020202020204" pitchFamily="34" charset="0"/>
              </a:rPr>
              <a:t> JM, </a:t>
            </a:r>
            <a:r>
              <a:rPr lang="it-IT" altLang="it-IT" sz="1600" b="1" dirty="0" err="1">
                <a:solidFill>
                  <a:schemeClr val="bg1">
                    <a:lumMod val="65000"/>
                  </a:schemeClr>
                </a:solidFill>
                <a:latin typeface="Arial Narrow" panose="020B0606020202030204" pitchFamily="34" charset="0"/>
                <a:cs typeface="Arial" panose="020B0604020202020204" pitchFamily="34" charset="0"/>
              </a:rPr>
              <a:t>Certain</a:t>
            </a:r>
            <a:r>
              <a:rPr lang="it-IT" altLang="it-IT" sz="1600" b="1" dirty="0">
                <a:solidFill>
                  <a:schemeClr val="bg1">
                    <a:lumMod val="65000"/>
                  </a:schemeClr>
                </a:solidFill>
                <a:latin typeface="Arial Narrow" panose="020B0606020202030204" pitchFamily="34" charset="0"/>
                <a:cs typeface="Arial" panose="020B0604020202020204" pitchFamily="34" charset="0"/>
              </a:rPr>
              <a:t> A, </a:t>
            </a:r>
            <a:r>
              <a:rPr lang="it-IT" altLang="it-IT" sz="1600" b="1" dirty="0" err="1">
                <a:solidFill>
                  <a:schemeClr val="bg1">
                    <a:lumMod val="65000"/>
                  </a:schemeClr>
                </a:solidFill>
                <a:latin typeface="Arial Narrow" panose="020B0606020202030204" pitchFamily="34" charset="0"/>
                <a:cs typeface="Arial" panose="020B0604020202020204" pitchFamily="34" charset="0"/>
              </a:rPr>
              <a:t>Autret</a:t>
            </a:r>
            <a:r>
              <a:rPr lang="it-IT" altLang="it-IT" sz="1600" b="1" dirty="0">
                <a:solidFill>
                  <a:schemeClr val="bg1">
                    <a:lumMod val="65000"/>
                  </a:schemeClr>
                </a:solidFill>
                <a:latin typeface="Arial Narrow" panose="020B0606020202030204" pitchFamily="34" charset="0"/>
                <a:cs typeface="Arial" panose="020B0604020202020204" pitchFamily="34" charset="0"/>
              </a:rPr>
              <a:t> G, </a:t>
            </a:r>
            <a:r>
              <a:rPr lang="it-IT" altLang="it-IT" sz="1600" b="1" dirty="0" err="1">
                <a:solidFill>
                  <a:schemeClr val="bg1">
                    <a:lumMod val="65000"/>
                  </a:schemeClr>
                </a:solidFill>
                <a:latin typeface="Arial Narrow" panose="020B0606020202030204" pitchFamily="34" charset="0"/>
                <a:cs typeface="Arial" panose="020B0604020202020204" pitchFamily="34" charset="0"/>
              </a:rPr>
              <a:t>Levenson</a:t>
            </a:r>
            <a:r>
              <a:rPr lang="it-IT" altLang="it-IT" sz="1600" b="1" dirty="0">
                <a:solidFill>
                  <a:schemeClr val="bg1">
                    <a:lumMod val="65000"/>
                  </a:schemeClr>
                </a:solidFill>
                <a:latin typeface="Arial Narrow" panose="020B0606020202030204" pitchFamily="34" charset="0"/>
                <a:cs typeface="Arial" panose="020B0604020202020204" pitchFamily="34" charset="0"/>
              </a:rPr>
              <a:t> G, Louis D, </a:t>
            </a:r>
            <a:r>
              <a:rPr lang="it-IT" altLang="it-IT" sz="1600" b="1" dirty="0" err="1">
                <a:solidFill>
                  <a:schemeClr val="bg1">
                    <a:lumMod val="65000"/>
                  </a:schemeClr>
                </a:solidFill>
                <a:latin typeface="Arial Narrow" panose="020B0606020202030204" pitchFamily="34" charset="0"/>
                <a:cs typeface="Arial" panose="020B0604020202020204" pitchFamily="34" charset="0"/>
              </a:rPr>
              <a:t>Poghosyan</a:t>
            </a:r>
            <a:r>
              <a:rPr lang="it-IT" altLang="it-IT" sz="1600" b="1" dirty="0">
                <a:solidFill>
                  <a:schemeClr val="bg1">
                    <a:lumMod val="65000"/>
                  </a:schemeClr>
                </a:solidFill>
                <a:latin typeface="Arial Narrow" panose="020B0606020202030204" pitchFamily="34" charset="0"/>
                <a:cs typeface="Arial" panose="020B0604020202020204" pitchFamily="34" charset="0"/>
              </a:rPr>
              <a:t> T, Berger A, </a:t>
            </a:r>
            <a:r>
              <a:rPr lang="it-IT" altLang="it-IT" sz="1600" b="1" dirty="0" err="1">
                <a:solidFill>
                  <a:schemeClr val="bg1">
                    <a:lumMod val="65000"/>
                  </a:schemeClr>
                </a:solidFill>
                <a:latin typeface="Arial Narrow" panose="020B0606020202030204" pitchFamily="34" charset="0"/>
                <a:cs typeface="Arial" panose="020B0604020202020204" pitchFamily="34" charset="0"/>
              </a:rPr>
              <a:t>Rahmi</a:t>
            </a:r>
            <a:r>
              <a:rPr lang="it-IT" altLang="it-IT" sz="1600" b="1" dirty="0">
                <a:solidFill>
                  <a:schemeClr val="bg1">
                    <a:lumMod val="65000"/>
                  </a:schemeClr>
                </a:solidFill>
                <a:latin typeface="Arial Narrow" panose="020B0606020202030204" pitchFamily="34" charset="0"/>
                <a:cs typeface="Arial" panose="020B0604020202020204" pitchFamily="34" charset="0"/>
              </a:rPr>
              <a:t> G, </a:t>
            </a:r>
            <a:r>
              <a:rPr lang="it-IT" altLang="it-IT" sz="1600" b="1" dirty="0" err="1">
                <a:solidFill>
                  <a:schemeClr val="bg1">
                    <a:lumMod val="65000"/>
                  </a:schemeClr>
                </a:solidFill>
                <a:latin typeface="Arial Narrow" panose="020B0606020202030204" pitchFamily="34" charset="0"/>
                <a:cs typeface="Arial" panose="020B0604020202020204" pitchFamily="34" charset="0"/>
              </a:rPr>
              <a:t>Broudin</a:t>
            </a:r>
            <a:r>
              <a:rPr lang="it-IT" altLang="it-IT" sz="1600" b="1" dirty="0">
                <a:solidFill>
                  <a:schemeClr val="bg1">
                    <a:lumMod val="65000"/>
                  </a:schemeClr>
                </a:solidFill>
                <a:latin typeface="Arial Narrow" panose="020B0606020202030204" pitchFamily="34" charset="0"/>
                <a:cs typeface="Arial" panose="020B0604020202020204" pitchFamily="34" charset="0"/>
              </a:rPr>
              <a:t> C, </a:t>
            </a:r>
            <a:r>
              <a:rPr lang="it-IT" altLang="it-IT" sz="1600" b="1" dirty="0" err="1">
                <a:solidFill>
                  <a:schemeClr val="bg1">
                    <a:lumMod val="65000"/>
                  </a:schemeClr>
                </a:solidFill>
                <a:latin typeface="Arial Narrow" panose="020B0606020202030204" pitchFamily="34" charset="0"/>
                <a:cs typeface="Arial" panose="020B0604020202020204" pitchFamily="34" charset="0"/>
              </a:rPr>
              <a:t>Clément</a:t>
            </a:r>
            <a:r>
              <a:rPr lang="it-IT" altLang="it-IT" sz="1600" b="1" dirty="0">
                <a:solidFill>
                  <a:schemeClr val="bg1">
                    <a:lumMod val="65000"/>
                  </a:schemeClr>
                </a:solidFill>
                <a:latin typeface="Arial Narrow" panose="020B0606020202030204" pitchFamily="34" charset="0"/>
                <a:cs typeface="Arial" panose="020B0604020202020204" pitchFamily="34" charset="0"/>
              </a:rPr>
              <a:t> O, </a:t>
            </a:r>
            <a:r>
              <a:rPr lang="it-IT" altLang="it-IT" sz="1600" b="1" dirty="0" err="1">
                <a:solidFill>
                  <a:schemeClr val="bg1">
                    <a:lumMod val="65000"/>
                  </a:schemeClr>
                </a:solidFill>
                <a:latin typeface="Arial Narrow" panose="020B0606020202030204" pitchFamily="34" charset="0"/>
                <a:cs typeface="Arial" panose="020B0604020202020204" pitchFamily="34" charset="0"/>
              </a:rPr>
              <a:t>Douard</a:t>
            </a:r>
            <a:r>
              <a:rPr lang="it-IT" altLang="it-IT" sz="1600" b="1" dirty="0">
                <a:solidFill>
                  <a:schemeClr val="bg1">
                    <a:lumMod val="65000"/>
                  </a:schemeClr>
                </a:solidFill>
                <a:latin typeface="Arial Narrow" panose="020B0606020202030204" pitchFamily="34" charset="0"/>
                <a:cs typeface="Arial" panose="020B0604020202020204" pitchFamily="34" charset="0"/>
              </a:rPr>
              <a:t> R, </a:t>
            </a:r>
            <a:r>
              <a:rPr lang="it-IT" altLang="it-IT" sz="1600" b="1" dirty="0" err="1">
                <a:solidFill>
                  <a:schemeClr val="bg1">
                    <a:lumMod val="65000"/>
                  </a:schemeClr>
                </a:solidFill>
                <a:latin typeface="Arial Narrow" panose="020B0606020202030204" pitchFamily="34" charset="0"/>
                <a:cs typeface="Arial" panose="020B0604020202020204" pitchFamily="34" charset="0"/>
              </a:rPr>
              <a:t>Tavitian</a:t>
            </a:r>
            <a:r>
              <a:rPr lang="it-IT" altLang="it-IT" sz="1600" b="1" dirty="0">
                <a:solidFill>
                  <a:schemeClr val="bg1">
                    <a:lumMod val="65000"/>
                  </a:schemeClr>
                </a:solidFill>
                <a:latin typeface="Arial Narrow" panose="020B0606020202030204" pitchFamily="34" charset="0"/>
                <a:cs typeface="Arial" panose="020B0604020202020204" pitchFamily="34" charset="0"/>
              </a:rPr>
              <a:t> B, </a:t>
            </a:r>
            <a:r>
              <a:rPr lang="it-IT" altLang="it-IT" sz="1600" b="1" dirty="0" err="1">
                <a:solidFill>
                  <a:schemeClr val="bg1">
                    <a:lumMod val="65000"/>
                  </a:schemeClr>
                </a:solidFill>
                <a:latin typeface="Arial Narrow" panose="020B0606020202030204" pitchFamily="34" charset="0"/>
                <a:cs typeface="Arial" panose="020B0604020202020204" pitchFamily="34" charset="0"/>
              </a:rPr>
              <a:t>Bruzzi</a:t>
            </a:r>
            <a:r>
              <a:rPr lang="it-IT" altLang="it-IT" sz="1600" b="1" dirty="0">
                <a:solidFill>
                  <a:schemeClr val="bg1">
                    <a:lumMod val="65000"/>
                  </a:schemeClr>
                </a:solidFill>
                <a:latin typeface="Arial Narrow" panose="020B0606020202030204" pitchFamily="34" charset="0"/>
                <a:cs typeface="Arial" panose="020B0604020202020204" pitchFamily="34" charset="0"/>
              </a:rPr>
              <a:t> M. Long-</a:t>
            </a:r>
            <a:r>
              <a:rPr lang="it-IT" altLang="it-IT" sz="1600" b="1" dirty="0" err="1">
                <a:solidFill>
                  <a:schemeClr val="bg1">
                    <a:lumMod val="65000"/>
                  </a:schemeClr>
                </a:solidFill>
                <a:latin typeface="Arial Narrow" panose="020B0606020202030204" pitchFamily="34" charset="0"/>
                <a:cs typeface="Arial" panose="020B0604020202020204" pitchFamily="34" charset="0"/>
              </a:rPr>
              <a:t>Term</a:t>
            </a:r>
            <a:r>
              <a:rPr lang="it-IT" altLang="it-IT" sz="1600" b="1" dirty="0">
                <a:solidFill>
                  <a:schemeClr val="bg1">
                    <a:lumMod val="65000"/>
                  </a:schemeClr>
                </a:solidFill>
                <a:latin typeface="Arial Narrow" panose="020B0606020202030204" pitchFamily="34" charset="0"/>
                <a:cs typeface="Arial" panose="020B0604020202020204" pitchFamily="34" charset="0"/>
              </a:rPr>
              <a:t> Evaluation of </a:t>
            </a:r>
            <a:r>
              <a:rPr lang="it-IT" altLang="it-IT" sz="1600" b="1" dirty="0" err="1">
                <a:solidFill>
                  <a:schemeClr val="bg1">
                    <a:lumMod val="65000"/>
                  </a:schemeClr>
                </a:solidFill>
                <a:latin typeface="Arial Narrow" panose="020B0606020202030204" pitchFamily="34" charset="0"/>
                <a:cs typeface="Arial" panose="020B0604020202020204" pitchFamily="34" charset="0"/>
              </a:rPr>
              <a:t>Biliary</a:t>
            </a:r>
            <a:r>
              <a:rPr lang="it-IT" altLang="it-IT" sz="1600" b="1" dirty="0">
                <a:solidFill>
                  <a:schemeClr val="bg1">
                    <a:lumMod val="65000"/>
                  </a:schemeClr>
                </a:solidFill>
                <a:latin typeface="Arial Narrow" panose="020B0606020202030204" pitchFamily="34" charset="0"/>
                <a:cs typeface="Arial" panose="020B0604020202020204" pitchFamily="34" charset="0"/>
              </a:rPr>
              <a:t> </a:t>
            </a:r>
            <a:r>
              <a:rPr lang="it-IT" altLang="it-IT" sz="1600" b="1" dirty="0" err="1">
                <a:solidFill>
                  <a:schemeClr val="bg1">
                    <a:lumMod val="65000"/>
                  </a:schemeClr>
                </a:solidFill>
                <a:latin typeface="Arial Narrow" panose="020B0606020202030204" pitchFamily="34" charset="0"/>
                <a:cs typeface="Arial" panose="020B0604020202020204" pitchFamily="34" charset="0"/>
              </a:rPr>
              <a:t>Reflux</a:t>
            </a:r>
            <a:r>
              <a:rPr lang="it-IT" altLang="it-IT" sz="1600" b="1" dirty="0">
                <a:solidFill>
                  <a:schemeClr val="bg1">
                    <a:lumMod val="65000"/>
                  </a:schemeClr>
                </a:solidFill>
                <a:latin typeface="Arial Narrow" panose="020B0606020202030204" pitchFamily="34" charset="0"/>
                <a:cs typeface="Arial" panose="020B0604020202020204" pitchFamily="34" charset="0"/>
              </a:rPr>
              <a:t> on </a:t>
            </a:r>
            <a:r>
              <a:rPr lang="it-IT" altLang="it-IT" sz="1600" b="1" dirty="0" err="1">
                <a:solidFill>
                  <a:schemeClr val="bg1">
                    <a:lumMod val="65000"/>
                  </a:schemeClr>
                </a:solidFill>
                <a:latin typeface="Arial Narrow" panose="020B0606020202030204" pitchFamily="34" charset="0"/>
                <a:cs typeface="Arial" panose="020B0604020202020204" pitchFamily="34" charset="0"/>
              </a:rPr>
              <a:t>Esogastric</a:t>
            </a:r>
            <a:r>
              <a:rPr lang="it-IT" altLang="it-IT" sz="1600" b="1" dirty="0">
                <a:solidFill>
                  <a:schemeClr val="bg1">
                    <a:lumMod val="65000"/>
                  </a:schemeClr>
                </a:solidFill>
                <a:latin typeface="Arial Narrow" panose="020B0606020202030204" pitchFamily="34" charset="0"/>
                <a:cs typeface="Arial" panose="020B0604020202020204" pitchFamily="34" charset="0"/>
              </a:rPr>
              <a:t> </a:t>
            </a:r>
            <a:r>
              <a:rPr lang="it-IT" altLang="it-IT" sz="1600" b="1" dirty="0" err="1">
                <a:solidFill>
                  <a:schemeClr val="bg1">
                    <a:lumMod val="65000"/>
                  </a:schemeClr>
                </a:solidFill>
                <a:latin typeface="Arial Narrow" panose="020B0606020202030204" pitchFamily="34" charset="0"/>
                <a:cs typeface="Arial" panose="020B0604020202020204" pitchFamily="34" charset="0"/>
              </a:rPr>
              <a:t>Mucosae</a:t>
            </a:r>
            <a:r>
              <a:rPr lang="it-IT" altLang="it-IT" sz="1600" b="1" dirty="0">
                <a:solidFill>
                  <a:schemeClr val="bg1">
                    <a:lumMod val="65000"/>
                  </a:schemeClr>
                </a:solidFill>
                <a:latin typeface="Arial Narrow" panose="020B0606020202030204" pitchFamily="34" charset="0"/>
                <a:cs typeface="Arial" panose="020B0604020202020204" pitchFamily="34" charset="0"/>
              </a:rPr>
              <a:t> </a:t>
            </a:r>
            <a:r>
              <a:rPr lang="it-IT" altLang="it-IT" sz="1600" b="1" dirty="0" err="1">
                <a:solidFill>
                  <a:schemeClr val="bg1">
                    <a:lumMod val="65000"/>
                  </a:schemeClr>
                </a:solidFill>
                <a:latin typeface="Arial Narrow" panose="020B0606020202030204" pitchFamily="34" charset="0"/>
                <a:cs typeface="Arial" panose="020B0604020202020204" pitchFamily="34" charset="0"/>
              </a:rPr>
              <a:t>after</a:t>
            </a:r>
            <a:r>
              <a:rPr lang="it-IT" altLang="it-IT" sz="1600" b="1" dirty="0">
                <a:solidFill>
                  <a:schemeClr val="bg1">
                    <a:lumMod val="65000"/>
                  </a:schemeClr>
                </a:solidFill>
                <a:latin typeface="Arial Narrow" panose="020B0606020202030204" pitchFamily="34" charset="0"/>
                <a:cs typeface="Arial" panose="020B0604020202020204" pitchFamily="34" charset="0"/>
              </a:rPr>
              <a:t> </a:t>
            </a:r>
            <a:r>
              <a:rPr lang="it-IT" altLang="it-IT" sz="1600" b="1" dirty="0" err="1">
                <a:solidFill>
                  <a:schemeClr val="bg1">
                    <a:lumMod val="65000"/>
                  </a:schemeClr>
                </a:solidFill>
                <a:latin typeface="Arial Narrow" panose="020B0606020202030204" pitchFamily="34" charset="0"/>
                <a:cs typeface="Arial" panose="020B0604020202020204" pitchFamily="34" charset="0"/>
              </a:rPr>
              <a:t>One-Anastomosis</a:t>
            </a:r>
            <a:r>
              <a:rPr lang="it-IT" altLang="it-IT" sz="1600" b="1" dirty="0">
                <a:solidFill>
                  <a:schemeClr val="bg1">
                    <a:lumMod val="65000"/>
                  </a:schemeClr>
                </a:solidFill>
                <a:latin typeface="Arial Narrow" panose="020B0606020202030204" pitchFamily="34" charset="0"/>
                <a:cs typeface="Arial" panose="020B0604020202020204" pitchFamily="34" charset="0"/>
              </a:rPr>
              <a:t> </a:t>
            </a:r>
            <a:r>
              <a:rPr lang="it-IT" altLang="it-IT" sz="1600" b="1" dirty="0" err="1">
                <a:solidFill>
                  <a:schemeClr val="bg1">
                    <a:lumMod val="65000"/>
                  </a:schemeClr>
                </a:solidFill>
                <a:latin typeface="Arial Narrow" panose="020B0606020202030204" pitchFamily="34" charset="0"/>
                <a:cs typeface="Arial" panose="020B0604020202020204" pitchFamily="34" charset="0"/>
              </a:rPr>
              <a:t>Gastric</a:t>
            </a:r>
            <a:r>
              <a:rPr lang="it-IT" altLang="it-IT" sz="1600" b="1" dirty="0">
                <a:solidFill>
                  <a:schemeClr val="bg1">
                    <a:lumMod val="65000"/>
                  </a:schemeClr>
                </a:solidFill>
                <a:latin typeface="Arial Narrow" panose="020B0606020202030204" pitchFamily="34" charset="0"/>
                <a:cs typeface="Arial" panose="020B0604020202020204" pitchFamily="34" charset="0"/>
              </a:rPr>
              <a:t> Bypass and </a:t>
            </a:r>
            <a:r>
              <a:rPr lang="it-IT" altLang="it-IT" sz="1600" b="1" dirty="0" err="1">
                <a:solidFill>
                  <a:schemeClr val="bg1">
                    <a:lumMod val="65000"/>
                  </a:schemeClr>
                </a:solidFill>
                <a:latin typeface="Arial Narrow" panose="020B0606020202030204" pitchFamily="34" charset="0"/>
                <a:cs typeface="Arial" panose="020B0604020202020204" pitchFamily="34" charset="0"/>
              </a:rPr>
              <a:t>Esojejunostomy</a:t>
            </a:r>
            <a:endParaRPr lang="it-IT" altLang="it-IT" sz="1600" b="1" dirty="0">
              <a:solidFill>
                <a:schemeClr val="bg1">
                  <a:lumMod val="65000"/>
                </a:schemeClr>
              </a:solidFill>
              <a:latin typeface="Arial Narrow" panose="020B0606020202030204" pitchFamily="34" charset="0"/>
              <a:cs typeface="Arial" panose="020B0604020202020204" pitchFamily="34" charset="0"/>
            </a:endParaRPr>
          </a:p>
          <a:p>
            <a:pPr algn="r" fontAlgn="auto">
              <a:spcBef>
                <a:spcPts val="0"/>
              </a:spcBef>
              <a:spcAft>
                <a:spcPts val="0"/>
              </a:spcAft>
              <a:defRPr/>
            </a:pPr>
            <a:r>
              <a:rPr lang="it-IT" altLang="it-IT" sz="1600" i="1" dirty="0" err="1">
                <a:solidFill>
                  <a:schemeClr val="bg1">
                    <a:lumMod val="65000"/>
                  </a:schemeClr>
                </a:solidFill>
                <a:latin typeface="Arial Narrow" panose="020B0606020202030204" pitchFamily="34" charset="0"/>
                <a:cs typeface="Arial" panose="020B0604020202020204" pitchFamily="34" charset="0"/>
              </a:rPr>
              <a:t>Rats</a:t>
            </a:r>
            <a:r>
              <a:rPr lang="it-IT" altLang="it-IT" sz="1600" i="1" dirty="0">
                <a:solidFill>
                  <a:schemeClr val="bg1">
                    <a:lumMod val="65000"/>
                  </a:schemeClr>
                </a:solidFill>
                <a:latin typeface="Arial Narrow" panose="020B0606020202030204" pitchFamily="34" charset="0"/>
                <a:cs typeface="Arial" panose="020B0604020202020204" pitchFamily="34" charset="0"/>
              </a:rPr>
              <a:t>. </a:t>
            </a:r>
            <a:r>
              <a:rPr lang="it-IT" altLang="it-IT" sz="1600" i="1" dirty="0" err="1">
                <a:solidFill>
                  <a:schemeClr val="bg1">
                    <a:lumMod val="65000"/>
                  </a:schemeClr>
                </a:solidFill>
                <a:latin typeface="Arial Narrow" panose="020B0606020202030204" pitchFamily="34" charset="0"/>
                <a:cs typeface="Arial" panose="020B0604020202020204" pitchFamily="34" charset="0"/>
              </a:rPr>
              <a:t>Obes</a:t>
            </a:r>
            <a:r>
              <a:rPr lang="it-IT" altLang="it-IT" sz="1600" i="1" dirty="0">
                <a:solidFill>
                  <a:schemeClr val="bg1">
                    <a:lumMod val="65000"/>
                  </a:schemeClr>
                </a:solidFill>
                <a:latin typeface="Arial Narrow" panose="020B0606020202030204" pitchFamily="34" charset="0"/>
                <a:cs typeface="Arial" panose="020B0604020202020204" pitchFamily="34" charset="0"/>
              </a:rPr>
              <a:t> </a:t>
            </a:r>
            <a:r>
              <a:rPr lang="it-IT" altLang="it-IT" sz="1600" i="1" dirty="0" err="1">
                <a:solidFill>
                  <a:schemeClr val="bg1">
                    <a:lumMod val="65000"/>
                  </a:schemeClr>
                </a:solidFill>
                <a:latin typeface="Arial Narrow" panose="020B0606020202030204" pitchFamily="34" charset="0"/>
                <a:cs typeface="Arial" panose="020B0604020202020204" pitchFamily="34" charset="0"/>
              </a:rPr>
              <a:t>Surg</a:t>
            </a:r>
            <a:r>
              <a:rPr lang="it-IT" altLang="it-IT" sz="1600" i="1" dirty="0">
                <a:solidFill>
                  <a:schemeClr val="bg1">
                    <a:lumMod val="65000"/>
                  </a:schemeClr>
                </a:solidFill>
                <a:latin typeface="Arial Narrow" panose="020B0606020202030204" pitchFamily="34" charset="0"/>
                <a:cs typeface="Arial" panose="020B0604020202020204" pitchFamily="34" charset="0"/>
              </a:rPr>
              <a:t>. 2020 Jul;30(7):2598-2605. </a:t>
            </a:r>
            <a:r>
              <a:rPr lang="it-IT" altLang="it-IT" sz="1600" i="1" dirty="0" err="1">
                <a:solidFill>
                  <a:schemeClr val="bg1">
                    <a:lumMod val="65000"/>
                  </a:schemeClr>
                </a:solidFill>
                <a:latin typeface="Arial Narrow" panose="020B0606020202030204" pitchFamily="34" charset="0"/>
                <a:cs typeface="Arial" panose="020B0604020202020204" pitchFamily="34" charset="0"/>
              </a:rPr>
              <a:t>doi</a:t>
            </a:r>
            <a:r>
              <a:rPr lang="it-IT" altLang="it-IT" sz="1600" i="1" dirty="0">
                <a:solidFill>
                  <a:schemeClr val="bg1">
                    <a:lumMod val="65000"/>
                  </a:schemeClr>
                </a:solidFill>
                <a:latin typeface="Arial Narrow" panose="020B0606020202030204" pitchFamily="34" charset="0"/>
                <a:cs typeface="Arial" panose="020B0604020202020204" pitchFamily="34" charset="0"/>
              </a:rPr>
              <a:t>: 10.1007/s11695-020-04521-4. PMID: 32130650</a:t>
            </a:r>
            <a:endParaRPr lang="it-IT" altLang="it-IT" b="1" dirty="0">
              <a:solidFill>
                <a:schemeClr val="bg1">
                  <a:lumMod val="65000"/>
                </a:schemeClr>
              </a:solidFill>
              <a:latin typeface="Arial Narrow" panose="020B0606020202030204" pitchFamily="34" charset="0"/>
              <a:cs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25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dirty="0" smtClean="0">
                <a:solidFill>
                  <a:srgbClr val="006666"/>
                </a:solidFill>
                <a:latin typeface="Arial Narrow" pitchFamily="34" charset="0"/>
                <a:cs typeface="Helvetica" pitchFamily="34" charset="0"/>
              </a:rPr>
              <a:t> </a:t>
            </a:r>
            <a:r>
              <a:rPr lang="it-IT" altLang="it-IT" sz="4800" dirty="0" err="1" smtClean="0">
                <a:solidFill>
                  <a:srgbClr val="006666"/>
                </a:solidFill>
                <a:latin typeface="Arial Narrow" pitchFamily="34" charset="0"/>
                <a:cs typeface="Helvetica" pitchFamily="34" charset="0"/>
              </a:rPr>
              <a:t>Incidence</a:t>
            </a:r>
            <a:endParaRPr lang="it-IT" altLang="it-IT" sz="4800" dirty="0">
              <a:solidFill>
                <a:srgbClr val="006666"/>
              </a:solidFill>
              <a:latin typeface="Arial Narrow" pitchFamily="34" charset="0"/>
              <a:cs typeface="Helvetica" pitchFamily="34" charset="0"/>
            </a:endParaRPr>
          </a:p>
        </p:txBody>
      </p:sp>
      <p:sp>
        <p:nvSpPr>
          <p:cNvPr id="9" name="Text Box 5">
            <a:extLst/>
          </p:cNvPr>
          <p:cNvSpPr txBox="1">
            <a:spLocks noChangeArrowheads="1"/>
          </p:cNvSpPr>
          <p:nvPr/>
        </p:nvSpPr>
        <p:spPr bwMode="auto">
          <a:xfrm>
            <a:off x="0" y="5976938"/>
            <a:ext cx="12174538" cy="923330"/>
          </a:xfrm>
          <a:prstGeom prst="rect">
            <a:avLst/>
          </a:prstGeom>
          <a:noFill/>
          <a:ln>
            <a:noFill/>
          </a:ln>
          <a:effectLst/>
          <a:extLst/>
        </p:spPr>
        <p:txBody>
          <a:bodyPr rIns="288000">
            <a:spAutoFit/>
          </a:bodyPr>
          <a:lstStyle/>
          <a:p>
            <a:pPr algn="r" fontAlgn="auto">
              <a:spcBef>
                <a:spcPts val="0"/>
              </a:spcBef>
              <a:spcAft>
                <a:spcPts val="0"/>
              </a:spcAft>
              <a:defRPr/>
            </a:pPr>
            <a:r>
              <a:rPr lang="it-IT" altLang="it-IT" b="1" dirty="0">
                <a:solidFill>
                  <a:schemeClr val="bg1">
                    <a:lumMod val="65000"/>
                  </a:schemeClr>
                </a:solidFill>
                <a:latin typeface="Arial Narrow" panose="020B0606020202030204" pitchFamily="34" charset="0"/>
                <a:cs typeface="Arial" panose="020B0604020202020204" pitchFamily="34" charset="0"/>
              </a:rPr>
              <a:t>Long‑</a:t>
            </a:r>
            <a:r>
              <a:rPr lang="it-IT" altLang="it-IT" b="1" dirty="0" err="1">
                <a:solidFill>
                  <a:schemeClr val="bg1">
                    <a:lumMod val="65000"/>
                  </a:schemeClr>
                </a:solidFill>
                <a:latin typeface="Arial Narrow" panose="020B0606020202030204" pitchFamily="34" charset="0"/>
                <a:cs typeface="Arial" panose="020B0604020202020204" pitchFamily="34" charset="0"/>
              </a:rPr>
              <a:t>Term</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err="1">
                <a:solidFill>
                  <a:schemeClr val="bg1">
                    <a:lumMod val="65000"/>
                  </a:schemeClr>
                </a:solidFill>
                <a:latin typeface="Arial Narrow" panose="020B0606020202030204" pitchFamily="34" charset="0"/>
                <a:cs typeface="Arial" panose="020B0604020202020204" pitchFamily="34" charset="0"/>
              </a:rPr>
              <a:t>Outcomes</a:t>
            </a:r>
            <a:r>
              <a:rPr lang="it-IT" altLang="it-IT" b="1" dirty="0">
                <a:solidFill>
                  <a:schemeClr val="bg1">
                    <a:lumMod val="65000"/>
                  </a:schemeClr>
                </a:solidFill>
                <a:latin typeface="Arial Narrow" panose="020B0606020202030204" pitchFamily="34" charset="0"/>
                <a:cs typeface="Arial" panose="020B0604020202020204" pitchFamily="34" charset="0"/>
              </a:rPr>
              <a:t> of </a:t>
            </a:r>
            <a:r>
              <a:rPr lang="it-IT" altLang="it-IT" b="1" dirty="0" err="1">
                <a:solidFill>
                  <a:schemeClr val="bg1">
                    <a:lumMod val="65000"/>
                  </a:schemeClr>
                </a:solidFill>
                <a:latin typeface="Arial Narrow" panose="020B0606020202030204" pitchFamily="34" charset="0"/>
                <a:cs typeface="Arial" panose="020B0604020202020204" pitchFamily="34" charset="0"/>
              </a:rPr>
              <a:t>One</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err="1">
                <a:solidFill>
                  <a:schemeClr val="bg1">
                    <a:lumMod val="65000"/>
                  </a:schemeClr>
                </a:solidFill>
                <a:latin typeface="Arial Narrow" panose="020B0606020202030204" pitchFamily="34" charset="0"/>
                <a:cs typeface="Arial" panose="020B0604020202020204" pitchFamily="34" charset="0"/>
              </a:rPr>
              <a:t>Anastomosis</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err="1">
                <a:solidFill>
                  <a:schemeClr val="bg1">
                    <a:lumMod val="65000"/>
                  </a:schemeClr>
                </a:solidFill>
                <a:latin typeface="Arial Narrow" panose="020B0606020202030204" pitchFamily="34" charset="0"/>
                <a:cs typeface="Arial" panose="020B0604020202020204" pitchFamily="34" charset="0"/>
              </a:rPr>
              <a:t>Gastric</a:t>
            </a:r>
            <a:r>
              <a:rPr lang="it-IT" altLang="it-IT" b="1" dirty="0">
                <a:solidFill>
                  <a:schemeClr val="bg1">
                    <a:lumMod val="65000"/>
                  </a:schemeClr>
                </a:solidFill>
                <a:latin typeface="Arial Narrow" panose="020B0606020202030204" pitchFamily="34" charset="0"/>
                <a:cs typeface="Arial" panose="020B0604020202020204" pitchFamily="34" charset="0"/>
              </a:rPr>
              <a:t> Bypass: A </a:t>
            </a:r>
            <a:r>
              <a:rPr lang="it-IT" altLang="it-IT" b="1" dirty="0" err="1" smtClean="0">
                <a:solidFill>
                  <a:schemeClr val="bg1">
                    <a:lumMod val="65000"/>
                  </a:schemeClr>
                </a:solidFill>
                <a:latin typeface="Arial Narrow" panose="020B0606020202030204" pitchFamily="34" charset="0"/>
                <a:cs typeface="Arial" panose="020B0604020202020204" pitchFamily="34" charset="0"/>
              </a:rPr>
              <a:t>Systematic</a:t>
            </a:r>
            <a:r>
              <a:rPr lang="it-IT" altLang="it-IT" b="1" dirty="0" smtClean="0">
                <a:solidFill>
                  <a:schemeClr val="bg1">
                    <a:lumMod val="65000"/>
                  </a:schemeClr>
                </a:solidFill>
                <a:latin typeface="Arial Narrow" panose="020B0606020202030204" pitchFamily="34" charset="0"/>
                <a:cs typeface="Arial" panose="020B0604020202020204" pitchFamily="34" charset="0"/>
              </a:rPr>
              <a:t> </a:t>
            </a:r>
            <a:r>
              <a:rPr lang="it-IT" altLang="it-IT" b="1" dirty="0" err="1" smtClean="0">
                <a:solidFill>
                  <a:schemeClr val="bg1">
                    <a:lumMod val="65000"/>
                  </a:schemeClr>
                </a:solidFill>
                <a:latin typeface="Arial Narrow" panose="020B0606020202030204" pitchFamily="34" charset="0"/>
                <a:cs typeface="Arial" panose="020B0604020202020204" pitchFamily="34" charset="0"/>
              </a:rPr>
              <a:t>Review</a:t>
            </a:r>
            <a:r>
              <a:rPr lang="it-IT" altLang="it-IT" b="1" dirty="0" smtClean="0">
                <a:solidFill>
                  <a:schemeClr val="bg1">
                    <a:lumMod val="65000"/>
                  </a:schemeClr>
                </a:solidFill>
                <a:latin typeface="Arial Narrow" panose="020B0606020202030204" pitchFamily="34" charset="0"/>
                <a:cs typeface="Arial" panose="020B0604020202020204" pitchFamily="34" charset="0"/>
              </a:rPr>
              <a:t> </a:t>
            </a:r>
            <a:r>
              <a:rPr lang="it-IT" altLang="it-IT" b="1" dirty="0">
                <a:solidFill>
                  <a:schemeClr val="bg1">
                    <a:lumMod val="65000"/>
                  </a:schemeClr>
                </a:solidFill>
                <a:latin typeface="Arial Narrow" panose="020B0606020202030204" pitchFamily="34" charset="0"/>
                <a:cs typeface="Arial" panose="020B0604020202020204" pitchFamily="34" charset="0"/>
              </a:rPr>
              <a:t>and Meta‑Analysis of 5‑Year and Beyond</a:t>
            </a:r>
          </a:p>
          <a:p>
            <a:pPr algn="r" fontAlgn="auto">
              <a:spcBef>
                <a:spcPts val="0"/>
              </a:spcBef>
              <a:spcAft>
                <a:spcPts val="0"/>
              </a:spcAft>
              <a:defRPr/>
            </a:pPr>
            <a:r>
              <a:rPr lang="it-IT" altLang="it-IT" b="1" dirty="0" err="1">
                <a:solidFill>
                  <a:schemeClr val="bg1">
                    <a:lumMod val="65000"/>
                  </a:schemeClr>
                </a:solidFill>
                <a:latin typeface="Arial Narrow" panose="020B0606020202030204" pitchFamily="34" charset="0"/>
                <a:cs typeface="Arial" panose="020B0604020202020204" pitchFamily="34" charset="0"/>
              </a:rPr>
              <a:t>Anuja</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smtClean="0">
                <a:solidFill>
                  <a:schemeClr val="bg1">
                    <a:lumMod val="65000"/>
                  </a:schemeClr>
                </a:solidFill>
                <a:latin typeface="Arial Narrow" panose="020B0606020202030204" pitchFamily="34" charset="0"/>
                <a:cs typeface="Arial" panose="020B0604020202020204" pitchFamily="34" charset="0"/>
              </a:rPr>
              <a:t>Mitra, Amit </a:t>
            </a:r>
            <a:r>
              <a:rPr lang="it-IT" altLang="it-IT" b="1" dirty="0" err="1" smtClean="0">
                <a:solidFill>
                  <a:schemeClr val="bg1">
                    <a:lumMod val="65000"/>
                  </a:schemeClr>
                </a:solidFill>
                <a:latin typeface="Arial Narrow" panose="020B0606020202030204" pitchFamily="34" charset="0"/>
                <a:cs typeface="Arial" panose="020B0604020202020204" pitchFamily="34" charset="0"/>
              </a:rPr>
              <a:t>Bhambr</a:t>
            </a:r>
            <a:r>
              <a:rPr lang="it-IT" altLang="it-IT" b="1" dirty="0" smtClean="0">
                <a:solidFill>
                  <a:schemeClr val="bg1">
                    <a:lumMod val="65000"/>
                  </a:schemeClr>
                </a:solidFill>
                <a:latin typeface="Arial Narrow" panose="020B0606020202030204" pitchFamily="34" charset="0"/>
                <a:cs typeface="Arial" panose="020B0604020202020204" pitchFamily="34" charset="0"/>
              </a:rPr>
              <a:t>· </a:t>
            </a:r>
            <a:r>
              <a:rPr lang="it-IT" altLang="it-IT" b="1" dirty="0" err="1">
                <a:solidFill>
                  <a:schemeClr val="bg1">
                    <a:lumMod val="65000"/>
                  </a:schemeClr>
                </a:solidFill>
                <a:latin typeface="Arial Narrow" panose="020B0606020202030204" pitchFamily="34" charset="0"/>
                <a:cs typeface="Arial" panose="020B0604020202020204" pitchFamily="34" charset="0"/>
              </a:rPr>
              <a:t>Matyas</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err="1" smtClean="0">
                <a:solidFill>
                  <a:schemeClr val="bg1">
                    <a:lumMod val="65000"/>
                  </a:schemeClr>
                </a:solidFill>
                <a:latin typeface="Arial Narrow" panose="020B0606020202030204" pitchFamily="34" charset="0"/>
                <a:cs typeface="Arial" panose="020B0604020202020204" pitchFamily="34" charset="0"/>
              </a:rPr>
              <a:t>Fehervari</a:t>
            </a:r>
            <a:r>
              <a:rPr lang="it-IT" altLang="it-IT" b="1" dirty="0" smtClean="0">
                <a:solidFill>
                  <a:schemeClr val="bg1">
                    <a:lumMod val="65000"/>
                  </a:schemeClr>
                </a:solidFill>
                <a:latin typeface="Arial Narrow" panose="020B0606020202030204" pitchFamily="34" charset="0"/>
                <a:cs typeface="Arial" panose="020B0604020202020204" pitchFamily="34" charset="0"/>
              </a:rPr>
              <a:t>· </a:t>
            </a:r>
            <a:r>
              <a:rPr lang="it-IT" altLang="it-IT" b="1" dirty="0" err="1">
                <a:solidFill>
                  <a:schemeClr val="bg1">
                    <a:lumMod val="65000"/>
                  </a:schemeClr>
                </a:solidFill>
                <a:latin typeface="Arial Narrow" panose="020B0606020202030204" pitchFamily="34" charset="0"/>
                <a:cs typeface="Arial" panose="020B0604020202020204" pitchFamily="34" charset="0"/>
              </a:rPr>
              <a:t>Chetan</a:t>
            </a:r>
            <a:r>
              <a:rPr lang="it-IT" altLang="it-IT" b="1" dirty="0">
                <a:solidFill>
                  <a:schemeClr val="bg1">
                    <a:lumMod val="65000"/>
                  </a:schemeClr>
                </a:solidFill>
                <a:latin typeface="Arial Narrow" panose="020B0606020202030204" pitchFamily="34" charset="0"/>
                <a:cs typeface="Arial" panose="020B0604020202020204" pitchFamily="34" charset="0"/>
              </a:rPr>
              <a:t> </a:t>
            </a:r>
            <a:r>
              <a:rPr lang="it-IT" altLang="it-IT" b="1" dirty="0" err="1" smtClean="0">
                <a:solidFill>
                  <a:schemeClr val="bg1">
                    <a:lumMod val="65000"/>
                  </a:schemeClr>
                </a:solidFill>
                <a:latin typeface="Arial Narrow" panose="020B0606020202030204" pitchFamily="34" charset="0"/>
                <a:cs typeface="Arial" panose="020B0604020202020204" pitchFamily="34" charset="0"/>
              </a:rPr>
              <a:t>Parmar</a:t>
            </a:r>
            <a:r>
              <a:rPr lang="it-IT" altLang="it-IT" b="1" dirty="0" smtClean="0">
                <a:solidFill>
                  <a:schemeClr val="bg1">
                    <a:lumMod val="65000"/>
                  </a:schemeClr>
                </a:solidFill>
                <a:latin typeface="Arial Narrow" panose="020B0606020202030204" pitchFamily="34" charset="0"/>
                <a:cs typeface="Arial" panose="020B0604020202020204" pitchFamily="34" charset="0"/>
              </a:rPr>
              <a:t>,</a:t>
            </a:r>
            <a:r>
              <a:rPr lang="en-US" altLang="it-IT" b="1" dirty="0">
                <a:solidFill>
                  <a:schemeClr val="bg1">
                    <a:lumMod val="65000"/>
                  </a:schemeClr>
                </a:solidFill>
                <a:latin typeface="Arial Narrow" panose="020B0606020202030204" pitchFamily="34" charset="0"/>
                <a:cs typeface="Arial" panose="020B0604020202020204" pitchFamily="34" charset="0"/>
              </a:rPr>
              <a:t> Obesity Surgery (2025) 36:71–87</a:t>
            </a:r>
          </a:p>
          <a:p>
            <a:pPr algn="r" fontAlgn="auto">
              <a:spcBef>
                <a:spcPts val="0"/>
              </a:spcBef>
              <a:spcAft>
                <a:spcPts val="0"/>
              </a:spcAft>
              <a:defRPr/>
            </a:pPr>
            <a:r>
              <a:rPr lang="en-US" altLang="it-IT" b="1" dirty="0">
                <a:solidFill>
                  <a:schemeClr val="bg1">
                    <a:lumMod val="65000"/>
                  </a:schemeClr>
                </a:solidFill>
                <a:latin typeface="Arial Narrow" panose="020B0606020202030204" pitchFamily="34" charset="0"/>
                <a:cs typeface="Arial" panose="020B0604020202020204" pitchFamily="34" charset="0"/>
              </a:rPr>
              <a:t>https://doi.org/10.1007/s11695-025-08339-w</a:t>
            </a:r>
            <a:r>
              <a:rPr lang="it-IT" altLang="it-IT" b="1" dirty="0" smtClean="0">
                <a:solidFill>
                  <a:schemeClr val="bg1">
                    <a:lumMod val="65000"/>
                  </a:schemeClr>
                </a:solidFill>
                <a:latin typeface="Arial Narrow" panose="020B0606020202030204" pitchFamily="34" charset="0"/>
                <a:cs typeface="Arial" panose="020B0604020202020204" pitchFamily="34" charset="0"/>
              </a:rPr>
              <a:t> </a:t>
            </a:r>
            <a:endParaRPr lang="it-IT" altLang="it-IT" sz="1600" i="1" dirty="0">
              <a:solidFill>
                <a:schemeClr val="bg1">
                  <a:lumMod val="65000"/>
                </a:schemeClr>
              </a:solidFill>
              <a:latin typeface="Arial Narrow" panose="020B0606020202030204" pitchFamily="34" charset="0"/>
              <a:cs typeface="Arial" panose="020B0604020202020204" pitchFamily="34" charset="0"/>
            </a:endParaRPr>
          </a:p>
        </p:txBody>
      </p:sp>
      <p:sp>
        <p:nvSpPr>
          <p:cNvPr id="8" name="Rettangolo 7">
            <a:extLst/>
          </p:cNvPr>
          <p:cNvSpPr/>
          <p:nvPr/>
        </p:nvSpPr>
        <p:spPr>
          <a:xfrm>
            <a:off x="0" y="1035050"/>
            <a:ext cx="12209463" cy="46926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pic>
        <p:nvPicPr>
          <p:cNvPr id="2" name="Immagine 1"/>
          <p:cNvPicPr>
            <a:picLocks noChangeAspect="1"/>
          </p:cNvPicPr>
          <p:nvPr/>
        </p:nvPicPr>
        <p:blipFill>
          <a:blip r:embed="rId2"/>
          <a:stretch>
            <a:fillRect/>
          </a:stretch>
        </p:blipFill>
        <p:spPr>
          <a:xfrm>
            <a:off x="82127" y="1126818"/>
            <a:ext cx="6058746" cy="4401164"/>
          </a:xfrm>
          <a:prstGeom prst="rect">
            <a:avLst/>
          </a:prstGeom>
        </p:spPr>
      </p:pic>
      <p:sp>
        <p:nvSpPr>
          <p:cNvPr id="4" name="CasellaDiTesto 3"/>
          <p:cNvSpPr txBox="1"/>
          <p:nvPr/>
        </p:nvSpPr>
        <p:spPr>
          <a:xfrm>
            <a:off x="6273800" y="1473200"/>
            <a:ext cx="5842000" cy="3877985"/>
          </a:xfrm>
          <a:prstGeom prst="rect">
            <a:avLst/>
          </a:prstGeom>
          <a:noFill/>
        </p:spPr>
        <p:txBody>
          <a:bodyPr wrap="square" rtlCol="0">
            <a:spAutoFit/>
          </a:bodyPr>
          <a:lstStyle/>
          <a:p>
            <a:r>
              <a:rPr lang="en-US" sz="2400" dirty="0">
                <a:latin typeface="+mn-lt"/>
              </a:rPr>
              <a:t>De novo bile reflux was reported in </a:t>
            </a:r>
            <a:r>
              <a:rPr lang="en-US" sz="3200" b="1" dirty="0">
                <a:solidFill>
                  <a:srgbClr val="0E6A69"/>
                </a:solidFill>
                <a:latin typeface="+mn-lt"/>
              </a:rPr>
              <a:t>4% </a:t>
            </a:r>
            <a:r>
              <a:rPr lang="en-US" sz="2400" dirty="0">
                <a:latin typeface="+mn-lt"/>
              </a:rPr>
              <a:t>of patients </a:t>
            </a:r>
            <a:r>
              <a:rPr lang="en-US" sz="2400" dirty="0" smtClean="0">
                <a:latin typeface="+mn-lt"/>
              </a:rPr>
              <a:t>following OAGB</a:t>
            </a:r>
          </a:p>
          <a:p>
            <a:r>
              <a:rPr lang="en-US" sz="2400" dirty="0" smtClean="0">
                <a:latin typeface="+mn-lt"/>
              </a:rPr>
              <a:t> </a:t>
            </a:r>
            <a:r>
              <a:rPr lang="en-US" sz="2400" dirty="0">
                <a:latin typeface="+mn-lt"/>
              </a:rPr>
              <a:t>(95% CI: 3–5, </a:t>
            </a:r>
            <a:r>
              <a:rPr lang="en-US" sz="2400" dirty="0" smtClean="0">
                <a:latin typeface="+mn-lt"/>
              </a:rPr>
              <a:t>I 2=96</a:t>
            </a:r>
            <a:r>
              <a:rPr lang="en-US" sz="2400" dirty="0">
                <a:latin typeface="+mn-lt"/>
              </a:rPr>
              <a:t>%, n=9,831</a:t>
            </a:r>
            <a:r>
              <a:rPr lang="en-US" sz="2400" dirty="0" smtClean="0">
                <a:latin typeface="+mn-lt"/>
              </a:rPr>
              <a:t>)</a:t>
            </a:r>
          </a:p>
          <a:p>
            <a:endParaRPr lang="en-US" sz="2800" dirty="0">
              <a:latin typeface="+mn-lt"/>
            </a:endParaRPr>
          </a:p>
          <a:p>
            <a:endParaRPr lang="en-US" dirty="0" smtClean="0">
              <a:latin typeface="+mn-lt"/>
            </a:endParaRPr>
          </a:p>
          <a:p>
            <a:r>
              <a:rPr lang="en-US" sz="2400" dirty="0">
                <a:latin typeface="+mn-lt"/>
              </a:rPr>
              <a:t>Subgroup analysis by BPL length showed a lower incidence </a:t>
            </a:r>
            <a:r>
              <a:rPr lang="en-US" sz="2400" dirty="0" smtClean="0">
                <a:latin typeface="+mn-lt"/>
              </a:rPr>
              <a:t>with </a:t>
            </a:r>
            <a:r>
              <a:rPr lang="en-US" sz="2400" b="1" dirty="0" smtClean="0">
                <a:solidFill>
                  <a:srgbClr val="0E6A69"/>
                </a:solidFill>
                <a:latin typeface="+mn-lt"/>
              </a:rPr>
              <a:t>a </a:t>
            </a:r>
            <a:r>
              <a:rPr lang="en-US" sz="2400" b="1" dirty="0">
                <a:solidFill>
                  <a:srgbClr val="0E6A69"/>
                </a:solidFill>
                <a:latin typeface="+mn-lt"/>
              </a:rPr>
              <a:t>longer limb (≥200 cm), </a:t>
            </a:r>
            <a:r>
              <a:rPr lang="en-US" sz="2400" dirty="0">
                <a:latin typeface="+mn-lt"/>
              </a:rPr>
              <a:t>where </a:t>
            </a:r>
            <a:r>
              <a:rPr lang="en-US" sz="2400" b="1" dirty="0">
                <a:solidFill>
                  <a:srgbClr val="0E6A69"/>
                </a:solidFill>
                <a:latin typeface="+mn-lt"/>
              </a:rPr>
              <a:t>2%</a:t>
            </a:r>
            <a:r>
              <a:rPr lang="en-US" sz="2400" dirty="0">
                <a:latin typeface="+mn-lt"/>
              </a:rPr>
              <a:t> of patients </a:t>
            </a:r>
            <a:r>
              <a:rPr lang="en-US" sz="2400" dirty="0" smtClean="0">
                <a:latin typeface="+mn-lt"/>
              </a:rPr>
              <a:t>developed </a:t>
            </a:r>
            <a:r>
              <a:rPr lang="en-US" sz="2400" dirty="0">
                <a:latin typeface="+mn-lt"/>
              </a:rPr>
              <a:t>bile reflux, </a:t>
            </a:r>
            <a:r>
              <a:rPr lang="en-US" sz="2400" dirty="0" smtClean="0">
                <a:latin typeface="+mn-lt"/>
              </a:rPr>
              <a:t>in contrast</a:t>
            </a:r>
            <a:r>
              <a:rPr lang="en-US" sz="2400" dirty="0">
                <a:latin typeface="+mn-lt"/>
              </a:rPr>
              <a:t>, a </a:t>
            </a:r>
            <a:r>
              <a:rPr lang="en-US" sz="2400" b="1" dirty="0">
                <a:solidFill>
                  <a:srgbClr val="0E6A69"/>
                </a:solidFill>
                <a:latin typeface="+mn-lt"/>
              </a:rPr>
              <a:t>shorter BPL length </a:t>
            </a:r>
            <a:r>
              <a:rPr lang="en-US" sz="2400" dirty="0">
                <a:latin typeface="+mn-lt"/>
              </a:rPr>
              <a:t>was associated with an </a:t>
            </a:r>
            <a:r>
              <a:rPr lang="en-US" sz="2400" dirty="0" smtClean="0">
                <a:latin typeface="+mn-lt"/>
              </a:rPr>
              <a:t>risk of </a:t>
            </a:r>
            <a:r>
              <a:rPr lang="en-US" sz="2400" dirty="0">
                <a:latin typeface="+mn-lt"/>
              </a:rPr>
              <a:t>bile reflux </a:t>
            </a:r>
            <a:r>
              <a:rPr lang="en-US" sz="2400" b="1" dirty="0">
                <a:solidFill>
                  <a:srgbClr val="0E6A69"/>
                </a:solidFill>
                <a:latin typeface="+mn-lt"/>
              </a:rPr>
              <a:t>at 5%</a:t>
            </a:r>
            <a:endParaRPr lang="it-IT" sz="2400" b="1" dirty="0">
              <a:solidFill>
                <a:srgbClr val="0E6A69"/>
              </a:solidFill>
              <a:latin typeface="+mn-lt"/>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9525" y="1036638"/>
            <a:ext cx="12201525" cy="4694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9" name="Rettangolo 8">
            <a:extLst/>
          </p:cNvPr>
          <p:cNvSpPr/>
          <p:nvPr/>
        </p:nvSpPr>
        <p:spPr>
          <a:xfrm>
            <a:off x="0" y="5622925"/>
            <a:ext cx="12209463"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30723"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But…</a:t>
            </a:r>
          </a:p>
        </p:txBody>
      </p:sp>
      <p:sp>
        <p:nvSpPr>
          <p:cNvPr id="3" name="Rettangolo 2">
            <a:extLst/>
          </p:cNvPr>
          <p:cNvSpPr/>
          <p:nvPr/>
        </p:nvSpPr>
        <p:spPr>
          <a:xfrm>
            <a:off x="-9525" y="1036638"/>
            <a:ext cx="12201525" cy="1041400"/>
          </a:xfrm>
          <a:prstGeom prst="rect">
            <a:avLst/>
          </a:prstGeom>
          <a:solidFill>
            <a:srgbClr val="0066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a:t>MGB’s anatomical configuration </a:t>
            </a:r>
            <a:r>
              <a:rPr lang="en-US" sz="2400" dirty="0"/>
              <a:t>through its long, narrow, and vertical pouch, which is based on the lesser curvature, makes </a:t>
            </a:r>
            <a:r>
              <a:rPr lang="en-US" sz="2400" b="1" dirty="0"/>
              <a:t>esophageal BR highly improbable</a:t>
            </a:r>
            <a:endParaRPr lang="en-US" altLang="it-IT" sz="2400" b="1" dirty="0">
              <a:solidFill>
                <a:prstClr val="white"/>
              </a:solidFill>
            </a:endParaRPr>
          </a:p>
        </p:txBody>
      </p:sp>
      <p:sp>
        <p:nvSpPr>
          <p:cNvPr id="8" name="Text Box 5">
            <a:extLst/>
          </p:cNvPr>
          <p:cNvSpPr txBox="1">
            <a:spLocks noChangeArrowheads="1"/>
          </p:cNvSpPr>
          <p:nvPr/>
        </p:nvSpPr>
        <p:spPr bwMode="auto">
          <a:xfrm>
            <a:off x="0" y="5849938"/>
            <a:ext cx="12174538" cy="892175"/>
          </a:xfrm>
          <a:prstGeom prst="rect">
            <a:avLst/>
          </a:prstGeom>
          <a:noFill/>
          <a:ln>
            <a:noFill/>
          </a:ln>
          <a:effectLst/>
          <a:extLst/>
        </p:spPr>
        <p:txBody>
          <a:bodyPr rIns="288000">
            <a:spAutoFit/>
          </a:bodyPr>
          <a:lstStyle/>
          <a:p>
            <a:pPr algn="r" fontAlgn="auto">
              <a:spcBef>
                <a:spcPts val="0"/>
              </a:spcBef>
              <a:spcAft>
                <a:spcPts val="0"/>
              </a:spcAft>
              <a:defRPr/>
            </a:pPr>
            <a:r>
              <a:rPr lang="en-US" altLang="it-IT" b="1" dirty="0" err="1">
                <a:solidFill>
                  <a:schemeClr val="bg1">
                    <a:lumMod val="65000"/>
                  </a:schemeClr>
                </a:solidFill>
                <a:latin typeface="Arial Narrow" panose="020B0606020202030204" pitchFamily="34" charset="0"/>
                <a:cs typeface="Arial" panose="020B0604020202020204" pitchFamily="34" charset="0"/>
              </a:rPr>
              <a:t>Luque</a:t>
            </a:r>
            <a:r>
              <a:rPr lang="en-US" altLang="it-IT" b="1" dirty="0">
                <a:solidFill>
                  <a:schemeClr val="bg1">
                    <a:lumMod val="65000"/>
                  </a:schemeClr>
                </a:solidFill>
                <a:latin typeface="Arial Narrow" panose="020B0606020202030204" pitchFamily="34" charset="0"/>
                <a:cs typeface="Arial" panose="020B0604020202020204" pitchFamily="34" charset="0"/>
              </a:rPr>
              <a:t>-de-León E, </a:t>
            </a:r>
            <a:r>
              <a:rPr lang="en-US" altLang="it-IT" b="1" dirty="0" err="1">
                <a:solidFill>
                  <a:schemeClr val="bg1">
                    <a:lumMod val="65000"/>
                  </a:schemeClr>
                </a:solidFill>
                <a:latin typeface="Arial Narrow" panose="020B0606020202030204" pitchFamily="34" charset="0"/>
                <a:cs typeface="Arial" panose="020B0604020202020204" pitchFamily="34" charset="0"/>
              </a:rPr>
              <a:t>Carbajo</a:t>
            </a:r>
            <a:r>
              <a:rPr lang="en-US" altLang="it-IT" b="1" dirty="0">
                <a:solidFill>
                  <a:schemeClr val="bg1">
                    <a:lumMod val="65000"/>
                  </a:schemeClr>
                </a:solidFill>
                <a:latin typeface="Arial Narrow" panose="020B0606020202030204" pitchFamily="34" charset="0"/>
                <a:cs typeface="Arial" panose="020B0604020202020204" pitchFamily="34" charset="0"/>
              </a:rPr>
              <a:t> MA. Conversion of One-Anastomosis Gastric Bypass (OAGB) Is Rarely Needed if Standard Operative Techniques Are Performed</a:t>
            </a:r>
          </a:p>
          <a:p>
            <a:pPr algn="r" fontAlgn="auto">
              <a:spcBef>
                <a:spcPts val="0"/>
              </a:spcBef>
              <a:spcAft>
                <a:spcPts val="0"/>
              </a:spcAft>
              <a:defRPr/>
            </a:pPr>
            <a:r>
              <a:rPr lang="pt-BR" altLang="it-IT" sz="1600" i="1" dirty="0">
                <a:solidFill>
                  <a:schemeClr val="bg1">
                    <a:lumMod val="65000"/>
                  </a:schemeClr>
                </a:solidFill>
                <a:latin typeface="Arial Narrow" panose="020B0606020202030204" pitchFamily="34" charset="0"/>
                <a:cs typeface="Arial" panose="020B0604020202020204" pitchFamily="34" charset="0"/>
              </a:rPr>
              <a:t>Obes Surg. 2016 Jul;26(7):1588-91. doi: 10.1007/s11695-016-2172-6. PMID: 27067910</a:t>
            </a:r>
          </a:p>
        </p:txBody>
      </p:sp>
      <p:pic>
        <p:nvPicPr>
          <p:cNvPr id="30726" name="Immagine 6"/>
          <p:cNvPicPr>
            <a:picLocks noChangeAspect="1"/>
          </p:cNvPicPr>
          <p:nvPr/>
        </p:nvPicPr>
        <p:blipFill>
          <a:blip r:embed="rId2"/>
          <a:srcRect l="983" t="1741" r="3465" b="1859"/>
          <a:stretch>
            <a:fillRect/>
          </a:stretch>
        </p:blipFill>
        <p:spPr bwMode="auto">
          <a:xfrm>
            <a:off x="7918450" y="2408238"/>
            <a:ext cx="2849563" cy="2884487"/>
          </a:xfrm>
          <a:prstGeom prst="rect">
            <a:avLst/>
          </a:prstGeom>
          <a:noFill/>
          <a:ln w="9525">
            <a:noFill/>
            <a:miter lim="800000"/>
            <a:headEnd/>
            <a:tailEnd/>
          </a:ln>
        </p:spPr>
      </p:pic>
      <p:sp>
        <p:nvSpPr>
          <p:cNvPr id="10" name="Rettangolo 9">
            <a:extLst/>
          </p:cNvPr>
          <p:cNvSpPr/>
          <p:nvPr/>
        </p:nvSpPr>
        <p:spPr>
          <a:xfrm>
            <a:off x="373063" y="2738438"/>
            <a:ext cx="6875462" cy="22240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rgbClr val="404040"/>
                </a:solidFill>
              </a:rPr>
              <a:t>Several studies show a </a:t>
            </a:r>
            <a:r>
              <a:rPr lang="en-US" sz="2400" b="1" dirty="0">
                <a:solidFill>
                  <a:srgbClr val="0E6A69"/>
                </a:solidFill>
              </a:rPr>
              <a:t>statistically significant correlation</a:t>
            </a:r>
            <a:r>
              <a:rPr lang="en-US" sz="2400" dirty="0">
                <a:solidFill>
                  <a:srgbClr val="404040"/>
                </a:solidFill>
              </a:rPr>
              <a:t> between the </a:t>
            </a:r>
            <a:r>
              <a:rPr lang="en-US" sz="2400" b="1" dirty="0">
                <a:solidFill>
                  <a:srgbClr val="0E6A69"/>
                </a:solidFill>
              </a:rPr>
              <a:t>technical error </a:t>
            </a:r>
            <a:r>
              <a:rPr lang="en-US" sz="2400" dirty="0">
                <a:solidFill>
                  <a:srgbClr val="404040"/>
                </a:solidFill>
              </a:rPr>
              <a:t>in the creation of the gastric pouch / measurement of the bypass and the </a:t>
            </a:r>
            <a:r>
              <a:rPr lang="en-US" sz="2400" b="1" dirty="0">
                <a:solidFill>
                  <a:srgbClr val="0E6A69"/>
                </a:solidFill>
              </a:rPr>
              <a:t>intractability of the</a:t>
            </a:r>
          </a:p>
          <a:p>
            <a:pPr algn="ctr" fontAlgn="auto">
              <a:spcBef>
                <a:spcPts val="0"/>
              </a:spcBef>
              <a:spcAft>
                <a:spcPts val="0"/>
              </a:spcAft>
              <a:defRPr/>
            </a:pPr>
            <a:r>
              <a:rPr lang="en-US" sz="2400" b="1" dirty="0">
                <a:solidFill>
                  <a:srgbClr val="0E6A69"/>
                </a:solidFill>
              </a:rPr>
              <a:t>DGER</a:t>
            </a:r>
            <a:r>
              <a:rPr lang="en-US" sz="2400" dirty="0">
                <a:solidFill>
                  <a:srgbClr val="404040"/>
                </a:solidFill>
              </a:rPr>
              <a:t> in the post-operative. These errors usually occur in the initial period of the learning curve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p:cNvPr>
          <p:cNvSpPr/>
          <p:nvPr/>
        </p:nvSpPr>
        <p:spPr>
          <a:xfrm>
            <a:off x="0" y="1035050"/>
            <a:ext cx="12209463" cy="469265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graphicFrame>
        <p:nvGraphicFramePr>
          <p:cNvPr id="3" name="Tabella 2"/>
          <p:cNvGraphicFramePr>
            <a:graphicFrameLocks noGrp="1"/>
          </p:cNvGraphicFramePr>
          <p:nvPr/>
        </p:nvGraphicFramePr>
        <p:xfrm>
          <a:off x="1901825" y="2103438"/>
          <a:ext cx="8389007" cy="2651760"/>
        </p:xfrm>
        <a:graphic>
          <a:graphicData uri="http://schemas.openxmlformats.org/drawingml/2006/table">
            <a:tbl>
              <a:tblPr firstRow="1" bandRow="1">
                <a:tableStyleId>{F5AB1C69-6EDB-4FF4-983F-18BD219EF322}</a:tableStyleId>
              </a:tblPr>
              <a:tblGrid>
                <a:gridCol w="4190021">
                  <a:extLst>
                    <a:ext uri="{9D8B030D-6E8A-4147-A177-3AD203B41FA5}">
                      <a16:colId xmlns:a16="http://schemas.microsoft.com/office/drawing/2014/main" val="20000"/>
                    </a:ext>
                  </a:extLst>
                </a:gridCol>
                <a:gridCol w="4198986">
                  <a:extLst>
                    <a:ext uri="{9D8B030D-6E8A-4147-A177-3AD203B41FA5}">
                      <a16:colId xmlns:a16="http://schemas.microsoft.com/office/drawing/2014/main" val="20001"/>
                    </a:ext>
                  </a:extLst>
                </a:gridCol>
              </a:tblGrid>
              <a:tr h="288000">
                <a:tc>
                  <a:txBody>
                    <a:bodyPr/>
                    <a:lstStyle/>
                    <a:p>
                      <a:r>
                        <a:rPr lang="en-US" sz="2400" noProof="0" dirty="0" smtClean="0">
                          <a:solidFill>
                            <a:schemeClr val="bg1"/>
                          </a:solidFill>
                        </a:rPr>
                        <a:t>Surgical</a:t>
                      </a:r>
                      <a:r>
                        <a:rPr lang="en-US" sz="2400" baseline="0" noProof="0" dirty="0" smtClean="0">
                          <a:solidFill>
                            <a:schemeClr val="bg1"/>
                          </a:solidFill>
                        </a:rPr>
                        <a:t> approach used</a:t>
                      </a:r>
                      <a:endParaRPr lang="en-US" sz="2400" noProof="0" dirty="0">
                        <a:solidFill>
                          <a:schemeClr val="bg1"/>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rgbClr val="0E6A69"/>
                    </a:solidFill>
                  </a:tcPr>
                </a:tc>
                <a:tc>
                  <a:txBody>
                    <a:bodyPr/>
                    <a:lstStyle/>
                    <a:p>
                      <a:pPr algn="ctr"/>
                      <a:r>
                        <a:rPr lang="en-US" sz="2400" noProof="0" dirty="0" smtClean="0">
                          <a:solidFill>
                            <a:schemeClr val="bg1"/>
                          </a:solidFill>
                        </a:rPr>
                        <a:t>Number/Percentage</a:t>
                      </a:r>
                      <a:r>
                        <a:rPr lang="en-US" sz="2400" baseline="0" noProof="0" dirty="0" smtClean="0">
                          <a:solidFill>
                            <a:schemeClr val="bg1"/>
                          </a:solidFill>
                        </a:rPr>
                        <a:t> </a:t>
                      </a:r>
                    </a:p>
                    <a:p>
                      <a:pPr algn="ctr"/>
                      <a:r>
                        <a:rPr lang="en-US" sz="2400" baseline="0" noProof="0" dirty="0" smtClean="0">
                          <a:solidFill>
                            <a:schemeClr val="bg1"/>
                          </a:solidFill>
                        </a:rPr>
                        <a:t>(total </a:t>
                      </a:r>
                      <a:r>
                        <a:rPr lang="en-US" sz="2400" baseline="0" noProof="0" dirty="0" err="1" smtClean="0">
                          <a:solidFill>
                            <a:schemeClr val="bg1"/>
                          </a:solidFill>
                        </a:rPr>
                        <a:t>numer</a:t>
                      </a:r>
                      <a:r>
                        <a:rPr lang="en-US" sz="2400" baseline="0" noProof="0" dirty="0" smtClean="0">
                          <a:solidFill>
                            <a:schemeClr val="bg1"/>
                          </a:solidFill>
                        </a:rPr>
                        <a:t> 339 patients)</a:t>
                      </a:r>
                      <a:endParaRPr lang="en-US" sz="2400" noProof="0" dirty="0">
                        <a:solidFill>
                          <a:schemeClr val="bg1"/>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rgbClr val="0E6A69"/>
                    </a:solidFill>
                  </a:tcPr>
                </a:tc>
                <a:extLst>
                  <a:ext uri="{0D108BD9-81ED-4DB2-BD59-A6C34878D82A}">
                    <a16:rowId xmlns:a16="http://schemas.microsoft.com/office/drawing/2014/main" val="10000"/>
                  </a:ext>
                </a:extLst>
              </a:tr>
              <a:tr h="288000">
                <a:tc>
                  <a:txBody>
                    <a:bodyPr/>
                    <a:lstStyle/>
                    <a:p>
                      <a:r>
                        <a:rPr lang="en-US" sz="2400" b="1" noProof="0" dirty="0" smtClean="0">
                          <a:solidFill>
                            <a:srgbClr val="0E6A69"/>
                          </a:solidFill>
                        </a:rPr>
                        <a:t>RYGB</a:t>
                      </a:r>
                      <a:endParaRPr lang="en-US" sz="2400" b="1" noProof="0" dirty="0">
                        <a:solidFill>
                          <a:srgbClr val="0E6A69"/>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tc>
                  <a:txBody>
                    <a:bodyPr/>
                    <a:lstStyle/>
                    <a:p>
                      <a:pPr algn="ctr"/>
                      <a:r>
                        <a:rPr lang="en-US" sz="2400" b="1" noProof="0" dirty="0" smtClean="0">
                          <a:solidFill>
                            <a:srgbClr val="0E6A69"/>
                          </a:solidFill>
                        </a:rPr>
                        <a:t>272/80%</a:t>
                      </a:r>
                      <a:endParaRPr lang="en-US" sz="2400" b="1" noProof="0" dirty="0">
                        <a:solidFill>
                          <a:srgbClr val="0E6A69"/>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8000">
                <a:tc>
                  <a:txBody>
                    <a:bodyPr/>
                    <a:lstStyle/>
                    <a:p>
                      <a:r>
                        <a:rPr lang="en-US" sz="2400" noProof="0" dirty="0" smtClean="0">
                          <a:solidFill>
                            <a:srgbClr val="404040"/>
                          </a:solidFill>
                        </a:rPr>
                        <a:t>Braun </a:t>
                      </a:r>
                      <a:r>
                        <a:rPr lang="en-US" sz="2400" noProof="0" dirty="0" err="1" smtClean="0">
                          <a:solidFill>
                            <a:srgbClr val="404040"/>
                          </a:solidFill>
                        </a:rPr>
                        <a:t>enteroenterostomy</a:t>
                      </a:r>
                      <a:endParaRPr lang="en-US" sz="2400" noProof="0" dirty="0">
                        <a:solidFill>
                          <a:srgbClr val="404040"/>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tc>
                  <a:txBody>
                    <a:bodyPr/>
                    <a:lstStyle/>
                    <a:p>
                      <a:pPr algn="ctr"/>
                      <a:r>
                        <a:rPr lang="en-US" sz="2400" noProof="0" dirty="0" smtClean="0">
                          <a:solidFill>
                            <a:srgbClr val="404040"/>
                          </a:solidFill>
                        </a:rPr>
                        <a:t>28/8%</a:t>
                      </a:r>
                      <a:endParaRPr lang="en-US" sz="2400" noProof="0" dirty="0">
                        <a:solidFill>
                          <a:srgbClr val="404040"/>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8000">
                <a:tc>
                  <a:txBody>
                    <a:bodyPr/>
                    <a:lstStyle/>
                    <a:p>
                      <a:r>
                        <a:rPr lang="en-US" sz="2400" noProof="0" dirty="0" smtClean="0">
                          <a:solidFill>
                            <a:srgbClr val="404040"/>
                          </a:solidFill>
                        </a:rPr>
                        <a:t>Reversal</a:t>
                      </a:r>
                      <a:endParaRPr lang="en-US" sz="2400" noProof="0" dirty="0">
                        <a:solidFill>
                          <a:srgbClr val="404040"/>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tc>
                  <a:txBody>
                    <a:bodyPr/>
                    <a:lstStyle/>
                    <a:p>
                      <a:pPr algn="ctr"/>
                      <a:r>
                        <a:rPr lang="en-US" sz="2400" noProof="0" dirty="0" smtClean="0">
                          <a:solidFill>
                            <a:srgbClr val="404040"/>
                          </a:solidFill>
                        </a:rPr>
                        <a:t>12/4%</a:t>
                      </a:r>
                      <a:endParaRPr lang="en-US" sz="2400" noProof="0" dirty="0">
                        <a:solidFill>
                          <a:srgbClr val="404040"/>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noProof="0" dirty="0" smtClean="0">
                          <a:solidFill>
                            <a:srgbClr val="404040"/>
                          </a:solidFill>
                        </a:rPr>
                        <a:t>LSG</a:t>
                      </a: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tc>
                  <a:txBody>
                    <a:bodyPr/>
                    <a:lstStyle/>
                    <a:p>
                      <a:pPr algn="ctr"/>
                      <a:r>
                        <a:rPr lang="en-US" sz="2400" noProof="0" dirty="0" smtClean="0">
                          <a:solidFill>
                            <a:srgbClr val="404040"/>
                          </a:solidFill>
                        </a:rPr>
                        <a:t>27/8%</a:t>
                      </a:r>
                      <a:endParaRPr lang="en-US" sz="2400" noProof="0" dirty="0">
                        <a:solidFill>
                          <a:srgbClr val="404040"/>
                        </a:solidFill>
                      </a:endParaRPr>
                    </a:p>
                  </a:txBody>
                  <a:tcPr anchor="ct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44054" name="Rettangolo 5"/>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THERAPEUTIC OPTIONS</a:t>
            </a:r>
          </a:p>
        </p:txBody>
      </p:sp>
      <p:sp>
        <p:nvSpPr>
          <p:cNvPr id="10" name="Text Box 5">
            <a:extLst/>
          </p:cNvPr>
          <p:cNvSpPr txBox="1">
            <a:spLocks noChangeArrowheads="1"/>
          </p:cNvSpPr>
          <p:nvPr/>
        </p:nvSpPr>
        <p:spPr bwMode="auto">
          <a:xfrm>
            <a:off x="0" y="5849938"/>
            <a:ext cx="12174538" cy="615950"/>
          </a:xfrm>
          <a:prstGeom prst="rect">
            <a:avLst/>
          </a:prstGeom>
          <a:noFill/>
          <a:ln>
            <a:noFill/>
          </a:ln>
          <a:effectLst/>
          <a:extLst/>
        </p:spPr>
        <p:txBody>
          <a:bodyPr rIns="288000">
            <a:spAutoFit/>
          </a:bodyPr>
          <a:lstStyle/>
          <a:p>
            <a:pPr algn="r" fontAlgn="auto">
              <a:spcBef>
                <a:spcPts val="0"/>
              </a:spcBef>
              <a:spcAft>
                <a:spcPts val="0"/>
              </a:spcAft>
              <a:defRPr/>
            </a:pPr>
            <a:r>
              <a:rPr lang="en-US" altLang="it-IT" b="1" dirty="0">
                <a:solidFill>
                  <a:schemeClr val="bg1">
                    <a:lumMod val="65000"/>
                  </a:schemeClr>
                </a:solidFill>
                <a:latin typeface="Arial Narrow" panose="020B0606020202030204" pitchFamily="34" charset="0"/>
                <a:cs typeface="Arial" panose="020B0604020202020204" pitchFamily="34" charset="0"/>
              </a:rPr>
              <a:t>Haddad, A., Bashir, A., </a:t>
            </a:r>
            <a:r>
              <a:rPr lang="en-US" altLang="it-IT" b="1" dirty="0" err="1">
                <a:solidFill>
                  <a:schemeClr val="bg1">
                    <a:lumMod val="65000"/>
                  </a:schemeClr>
                </a:solidFill>
                <a:latin typeface="Arial Narrow" panose="020B0606020202030204" pitchFamily="34" charset="0"/>
                <a:cs typeface="Arial" panose="020B0604020202020204" pitchFamily="34" charset="0"/>
              </a:rPr>
              <a:t>Fobi</a:t>
            </a:r>
            <a:r>
              <a:rPr lang="en-US" altLang="it-IT" b="1" dirty="0">
                <a:solidFill>
                  <a:schemeClr val="bg1">
                    <a:lumMod val="65000"/>
                  </a:schemeClr>
                </a:solidFill>
                <a:latin typeface="Arial Narrow" panose="020B0606020202030204" pitchFamily="34" charset="0"/>
                <a:cs typeface="Arial" panose="020B0604020202020204" pitchFamily="34" charset="0"/>
              </a:rPr>
              <a:t>, M. et al. The IFSO Worldwide One Anastomosis Gastric Bypass Survey: Techniques and Outcomes?</a:t>
            </a:r>
          </a:p>
          <a:p>
            <a:pPr algn="r" fontAlgn="auto">
              <a:spcBef>
                <a:spcPts val="0"/>
              </a:spcBef>
              <a:spcAft>
                <a:spcPts val="0"/>
              </a:spcAft>
              <a:defRPr/>
            </a:pPr>
            <a:r>
              <a:rPr lang="pt-BR" altLang="it-IT" sz="1600" i="1" dirty="0">
                <a:solidFill>
                  <a:schemeClr val="bg1">
                    <a:lumMod val="65000"/>
                  </a:schemeClr>
                </a:solidFill>
                <a:latin typeface="Arial Narrow" panose="020B0606020202030204" pitchFamily="34" charset="0"/>
                <a:cs typeface="Arial" panose="020B0604020202020204" pitchFamily="34" charset="0"/>
              </a:rPr>
              <a:t>OBES SURG 31, 1411–1421 (2021)</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p:cNvPr>
          <p:cNvSpPr/>
          <p:nvPr/>
        </p:nvSpPr>
        <p:spPr>
          <a:xfrm>
            <a:off x="-9525" y="1036638"/>
            <a:ext cx="12184063"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00" dirty="0"/>
          </a:p>
        </p:txBody>
      </p:sp>
      <p:sp>
        <p:nvSpPr>
          <p:cNvPr id="5" name="Rettangolo 4"/>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6" name="Rettangolo 5"/>
          <p:cNvSpPr/>
          <p:nvPr/>
        </p:nvSpPr>
        <p:spPr>
          <a:xfrm>
            <a:off x="0" y="56276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5060" name="Rettangolo 1"/>
          <p:cNvSpPr>
            <a:spLocks noChangeArrowheads="1"/>
          </p:cNvSpPr>
          <p:nvPr/>
        </p:nvSpPr>
        <p:spPr bwMode="auto">
          <a:xfrm>
            <a:off x="0" y="242888"/>
            <a:ext cx="12174538" cy="708025"/>
          </a:xfrm>
          <a:prstGeom prst="rect">
            <a:avLst/>
          </a:prstGeom>
          <a:noFill/>
          <a:ln w="9525">
            <a:noFill/>
            <a:miter lim="800000"/>
            <a:headEnd/>
            <a:tailEnd/>
          </a:ln>
        </p:spPr>
        <p:txBody>
          <a:bodyPr lIns="216000" rIns="288000">
            <a:spAutoFit/>
          </a:bodyPr>
          <a:lstStyle/>
          <a:p>
            <a:pPr lvl="1" algn="r"/>
            <a:r>
              <a:rPr lang="it-IT" altLang="it-IT" sz="4000">
                <a:solidFill>
                  <a:srgbClr val="006666"/>
                </a:solidFill>
                <a:latin typeface="Arial Narrow" pitchFamily="34" charset="0"/>
                <a:cs typeface="Helvetica" pitchFamily="34" charset="0"/>
              </a:rPr>
              <a:t>Braun side-to-side jejuno-jejunostomy anastomosis</a:t>
            </a:r>
          </a:p>
        </p:txBody>
      </p:sp>
      <p:pic>
        <p:nvPicPr>
          <p:cNvPr id="3" name="Immagine 2"/>
          <p:cNvPicPr>
            <a:picLocks noChangeAspect="1"/>
          </p:cNvPicPr>
          <p:nvPr/>
        </p:nvPicPr>
        <p:blipFill>
          <a:blip r:embed="rId2"/>
          <a:srcRect/>
          <a:stretch>
            <a:fillRect/>
          </a:stretch>
        </p:blipFill>
        <p:spPr bwMode="auto">
          <a:xfrm>
            <a:off x="8807450" y="1708150"/>
            <a:ext cx="2254250" cy="3178175"/>
          </a:xfrm>
          <a:prstGeom prst="rect">
            <a:avLst/>
          </a:prstGeom>
          <a:noFill/>
          <a:ln w="9525">
            <a:noFill/>
            <a:miter lim="800000"/>
            <a:headEnd/>
            <a:tailEnd/>
          </a:ln>
        </p:spPr>
      </p:pic>
      <p:sp>
        <p:nvSpPr>
          <p:cNvPr id="7" name="CasellaDiTesto 6"/>
          <p:cNvSpPr txBox="1">
            <a:spLocks noChangeArrowheads="1"/>
          </p:cNvSpPr>
          <p:nvPr/>
        </p:nvSpPr>
        <p:spPr bwMode="auto">
          <a:xfrm>
            <a:off x="144463" y="1246188"/>
            <a:ext cx="3111500" cy="461962"/>
          </a:xfrm>
          <a:prstGeom prst="rect">
            <a:avLst/>
          </a:prstGeom>
          <a:noFill/>
          <a:ln w="9525">
            <a:noFill/>
            <a:miter lim="800000"/>
            <a:headEnd/>
            <a:tailEnd/>
          </a:ln>
        </p:spPr>
        <p:txBody>
          <a:bodyPr>
            <a:spAutoFit/>
          </a:bodyPr>
          <a:lstStyle/>
          <a:p>
            <a:r>
              <a:rPr lang="it-IT" sz="2400" i="1">
                <a:solidFill>
                  <a:srgbClr val="0E6A69"/>
                </a:solidFill>
                <a:latin typeface="Arial Narrow" pitchFamily="34" charset="0"/>
              </a:rPr>
              <a:t>FAST TECHNIQUE</a:t>
            </a:r>
          </a:p>
        </p:txBody>
      </p:sp>
      <p:sp>
        <p:nvSpPr>
          <p:cNvPr id="8" name="CasellaDiTesto 7"/>
          <p:cNvSpPr txBox="1">
            <a:spLocks noChangeArrowheads="1"/>
          </p:cNvSpPr>
          <p:nvPr/>
        </p:nvSpPr>
        <p:spPr bwMode="auto">
          <a:xfrm>
            <a:off x="144463" y="1747838"/>
            <a:ext cx="9047162" cy="461962"/>
          </a:xfrm>
          <a:prstGeom prst="rect">
            <a:avLst/>
          </a:prstGeom>
          <a:noFill/>
          <a:ln w="9525">
            <a:noFill/>
            <a:miter lim="800000"/>
            <a:headEnd/>
            <a:tailEnd/>
          </a:ln>
        </p:spPr>
        <p:txBody>
          <a:bodyPr>
            <a:spAutoFit/>
          </a:bodyPr>
          <a:lstStyle/>
          <a:p>
            <a:r>
              <a:rPr lang="en-US" sz="2400">
                <a:solidFill>
                  <a:srgbClr val="404040"/>
                </a:solidFill>
                <a:latin typeface="Calibri" pitchFamily="34" charset="0"/>
              </a:rPr>
              <a:t>between </a:t>
            </a:r>
            <a:r>
              <a:rPr lang="en-US" sz="2400" b="1">
                <a:solidFill>
                  <a:srgbClr val="404040"/>
                </a:solidFill>
                <a:latin typeface="Calibri" pitchFamily="34" charset="0"/>
              </a:rPr>
              <a:t>40</a:t>
            </a:r>
            <a:r>
              <a:rPr lang="en-US" sz="2400">
                <a:solidFill>
                  <a:srgbClr val="404040"/>
                </a:solidFill>
                <a:latin typeface="Calibri" pitchFamily="34" charset="0"/>
              </a:rPr>
              <a:t> and </a:t>
            </a:r>
            <a:r>
              <a:rPr lang="en-US" sz="2400" b="1">
                <a:solidFill>
                  <a:srgbClr val="404040"/>
                </a:solidFill>
                <a:latin typeface="Calibri" pitchFamily="34" charset="0"/>
              </a:rPr>
              <a:t>70 cm </a:t>
            </a:r>
            <a:r>
              <a:rPr lang="en-US" sz="2400">
                <a:solidFill>
                  <a:srgbClr val="404040"/>
                </a:solidFill>
                <a:latin typeface="Calibri" pitchFamily="34" charset="0"/>
              </a:rPr>
              <a:t>from the previous </a:t>
            </a:r>
            <a:r>
              <a:rPr lang="en-US" sz="2400" b="1">
                <a:solidFill>
                  <a:srgbClr val="404040"/>
                </a:solidFill>
                <a:latin typeface="Calibri" pitchFamily="34" charset="0"/>
              </a:rPr>
              <a:t>Gastroenteroanastomosis</a:t>
            </a:r>
            <a:endParaRPr lang="it-IT" sz="2400">
              <a:solidFill>
                <a:srgbClr val="404040"/>
              </a:solidFill>
              <a:latin typeface="Calibri" pitchFamily="34" charset="0"/>
            </a:endParaRPr>
          </a:p>
        </p:txBody>
      </p:sp>
      <p:sp>
        <p:nvSpPr>
          <p:cNvPr id="9" name="Rettangolo 8"/>
          <p:cNvSpPr/>
          <p:nvPr/>
        </p:nvSpPr>
        <p:spPr>
          <a:xfrm>
            <a:off x="577850" y="2419350"/>
            <a:ext cx="6721475" cy="1879600"/>
          </a:xfrm>
          <a:prstGeom prst="rect">
            <a:avLst/>
          </a:prstGeom>
          <a:solidFill>
            <a:srgbClr val="0E6A6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it-IT" sz="2400" b="1" dirty="0"/>
              <a:t>RISK: </a:t>
            </a:r>
          </a:p>
          <a:p>
            <a:pPr marL="342900" indent="-342900" fontAlgn="auto">
              <a:spcBef>
                <a:spcPts val="0"/>
              </a:spcBef>
              <a:spcAft>
                <a:spcPts val="0"/>
              </a:spcAft>
              <a:buFont typeface="Arial" panose="020B0604020202020204" pitchFamily="34" charset="0"/>
              <a:buChar char="•"/>
              <a:defRPr/>
            </a:pPr>
            <a:r>
              <a:rPr lang="en-US" sz="2400" b="1" dirty="0"/>
              <a:t>malabsorption</a:t>
            </a:r>
            <a:r>
              <a:rPr lang="en-US" sz="2400" dirty="0"/>
              <a:t> due to the creation of a too short common food duct</a:t>
            </a:r>
          </a:p>
          <a:p>
            <a:pPr marL="342900" indent="-342900" fontAlgn="auto">
              <a:spcBef>
                <a:spcPts val="0"/>
              </a:spcBef>
              <a:spcAft>
                <a:spcPts val="0"/>
              </a:spcAft>
              <a:buFont typeface="Arial" panose="020B0604020202020204" pitchFamily="34" charset="0"/>
              <a:buChar char="•"/>
              <a:defRPr/>
            </a:pPr>
            <a:r>
              <a:rPr lang="en-US" sz="2400" b="1" dirty="0"/>
              <a:t>bile not completely diverted  </a:t>
            </a:r>
          </a:p>
        </p:txBody>
      </p:sp>
      <p:sp>
        <p:nvSpPr>
          <p:cNvPr id="10" name="CasellaDiTesto 9"/>
          <p:cNvSpPr txBox="1">
            <a:spLocks noChangeArrowheads="1"/>
          </p:cNvSpPr>
          <p:nvPr/>
        </p:nvSpPr>
        <p:spPr bwMode="auto">
          <a:xfrm>
            <a:off x="1997075" y="4692650"/>
            <a:ext cx="3883025" cy="830263"/>
          </a:xfrm>
          <a:prstGeom prst="rect">
            <a:avLst/>
          </a:prstGeom>
          <a:noFill/>
          <a:ln w="9525">
            <a:noFill/>
            <a:miter lim="800000"/>
            <a:headEnd/>
            <a:tailEnd/>
          </a:ln>
        </p:spPr>
        <p:txBody>
          <a:bodyPr>
            <a:spAutoFit/>
          </a:bodyPr>
          <a:lstStyle/>
          <a:p>
            <a:pPr algn="ctr"/>
            <a:r>
              <a:rPr lang="en-US" sz="2400" b="1">
                <a:solidFill>
                  <a:srgbClr val="0E6A69"/>
                </a:solidFill>
                <a:latin typeface="Calibri" pitchFamily="34" charset="0"/>
              </a:rPr>
              <a:t>TOO SHORT GASTRIC POUCH IS A CONTRAINDICATION</a:t>
            </a:r>
            <a:endParaRPr lang="it-IT" sz="2400" b="1">
              <a:solidFill>
                <a:srgbClr val="0E6A69"/>
              </a:solidFill>
              <a:latin typeface="Calibri" pitchFamily="34" charset="0"/>
            </a:endParaRPr>
          </a:p>
        </p:txBody>
      </p:sp>
      <p:sp>
        <p:nvSpPr>
          <p:cNvPr id="11" name="Triangolo isoscele 10"/>
          <p:cNvSpPr/>
          <p:nvPr/>
        </p:nvSpPr>
        <p:spPr>
          <a:xfrm flipV="1">
            <a:off x="3457575" y="4433888"/>
            <a:ext cx="962025" cy="223837"/>
          </a:xfrm>
          <a:prstGeom prst="triangle">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750"/>
                            </p:stCondLst>
                            <p:childTnLst>
                              <p:par>
                                <p:cTn id="15" presetID="10" presetClass="entr" presetSubtype="0" fill="hold" grpId="0" nodeType="afterEffect">
                                  <p:stCondLst>
                                    <p:cond delay="2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0" presetClass="entr" presetSubtype="0" fill="hold" grpId="0" nodeType="afterEffect">
                                  <p:stCondLst>
                                    <p:cond delay="25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25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250"/>
                            </p:stCondLst>
                            <p:childTnLst>
                              <p:par>
                                <p:cTn id="26" presetID="2" presetClass="entr" presetSubtype="8" fill="hold" grpId="0" nodeType="afterEffect">
                                  <p:stCondLst>
                                    <p:cond delay="2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1" fill="hold" grpId="0" nodeType="afterEffect">
                                  <p:stCondLst>
                                    <p:cond delay="25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375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ttangolo 1"/>
          <p:cNvSpPr>
            <a:spLocks noChangeArrowheads="1"/>
          </p:cNvSpPr>
          <p:nvPr/>
        </p:nvSpPr>
        <p:spPr bwMode="auto">
          <a:xfrm>
            <a:off x="0" y="242888"/>
            <a:ext cx="12174538" cy="708025"/>
          </a:xfrm>
          <a:prstGeom prst="rect">
            <a:avLst/>
          </a:prstGeom>
          <a:noFill/>
          <a:ln w="9525">
            <a:noFill/>
            <a:miter lim="800000"/>
            <a:headEnd/>
            <a:tailEnd/>
          </a:ln>
        </p:spPr>
        <p:txBody>
          <a:bodyPr lIns="216000" rIns="288000">
            <a:spAutoFit/>
          </a:bodyPr>
          <a:lstStyle/>
          <a:p>
            <a:pPr lvl="1" algn="r"/>
            <a:r>
              <a:rPr lang="en-US" altLang="it-IT" sz="4000">
                <a:solidFill>
                  <a:srgbClr val="006666"/>
                </a:solidFill>
                <a:latin typeface="Arial Narrow" pitchFamily="34" charset="0"/>
                <a:cs typeface="Helvetica" pitchFamily="34" charset="0"/>
              </a:rPr>
              <a:t>Revision of the gastro-jejunostomy conversion to rygb</a:t>
            </a:r>
            <a:endParaRPr lang="it-IT" altLang="it-IT" sz="4000">
              <a:solidFill>
                <a:srgbClr val="006666"/>
              </a:solidFill>
              <a:latin typeface="Arial Narrow" pitchFamily="34" charset="0"/>
              <a:cs typeface="Helvetica" pitchFamily="34" charset="0"/>
            </a:endParaRPr>
          </a:p>
        </p:txBody>
      </p:sp>
      <p:sp>
        <p:nvSpPr>
          <p:cNvPr id="3" name="Rettangolo 2">
            <a:extLst/>
          </p:cNvPr>
          <p:cNvSpPr/>
          <p:nvPr/>
        </p:nvSpPr>
        <p:spPr>
          <a:xfrm>
            <a:off x="-9525" y="1036638"/>
            <a:ext cx="12214225"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00" dirty="0"/>
          </a:p>
        </p:txBody>
      </p:sp>
      <p:sp>
        <p:nvSpPr>
          <p:cNvPr id="4" name="Rettangolo 3"/>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Rettangolo 4"/>
          <p:cNvSpPr/>
          <p:nvPr/>
        </p:nvSpPr>
        <p:spPr>
          <a:xfrm>
            <a:off x="0" y="56276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6" name="CasellaDiTesto 5"/>
          <p:cNvSpPr txBox="1">
            <a:spLocks noChangeArrowheads="1"/>
          </p:cNvSpPr>
          <p:nvPr/>
        </p:nvSpPr>
        <p:spPr bwMode="auto">
          <a:xfrm>
            <a:off x="144463" y="1246188"/>
            <a:ext cx="5389562" cy="461962"/>
          </a:xfrm>
          <a:prstGeom prst="rect">
            <a:avLst/>
          </a:prstGeom>
          <a:noFill/>
          <a:ln w="9525">
            <a:noFill/>
            <a:miter lim="800000"/>
            <a:headEnd/>
            <a:tailEnd/>
          </a:ln>
        </p:spPr>
        <p:txBody>
          <a:bodyPr>
            <a:spAutoFit/>
          </a:bodyPr>
          <a:lstStyle/>
          <a:p>
            <a:r>
              <a:rPr lang="it-IT" sz="2400" i="1">
                <a:solidFill>
                  <a:srgbClr val="0E6A69"/>
                </a:solidFill>
                <a:latin typeface="Arial Narrow" pitchFamily="34" charset="0"/>
              </a:rPr>
              <a:t>MOST COMMON SURGICAL PROCEDURE</a:t>
            </a:r>
          </a:p>
        </p:txBody>
      </p:sp>
      <p:sp>
        <p:nvSpPr>
          <p:cNvPr id="8" name="Rettangolo 7"/>
          <p:cNvSpPr/>
          <p:nvPr/>
        </p:nvSpPr>
        <p:spPr>
          <a:xfrm>
            <a:off x="144463" y="1917700"/>
            <a:ext cx="5951537" cy="2735263"/>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10000"/>
              </a:lnSpc>
              <a:spcBef>
                <a:spcPts val="0"/>
              </a:spcBef>
              <a:spcAft>
                <a:spcPts val="0"/>
              </a:spcAft>
              <a:defRPr/>
            </a:pPr>
            <a:endParaRPr lang="it-IT" sz="3200" dirty="0">
              <a:solidFill>
                <a:schemeClr val="bg1"/>
              </a:solidFill>
            </a:endParaRPr>
          </a:p>
        </p:txBody>
      </p:sp>
      <p:pic>
        <p:nvPicPr>
          <p:cNvPr id="10" name="Immagine 9"/>
          <p:cNvPicPr>
            <a:picLocks noChangeAspect="1"/>
          </p:cNvPicPr>
          <p:nvPr/>
        </p:nvPicPr>
        <p:blipFill>
          <a:blip r:embed="rId2"/>
          <a:srcRect/>
          <a:stretch>
            <a:fillRect/>
          </a:stretch>
        </p:blipFill>
        <p:spPr bwMode="auto">
          <a:xfrm>
            <a:off x="6527800" y="1628775"/>
            <a:ext cx="2316163" cy="2998788"/>
          </a:xfrm>
          <a:prstGeom prst="rect">
            <a:avLst/>
          </a:prstGeom>
          <a:noFill/>
          <a:ln w="9525">
            <a:noFill/>
            <a:miter lim="800000"/>
            <a:headEnd/>
            <a:tailEnd/>
          </a:ln>
        </p:spPr>
      </p:pic>
      <p:pic>
        <p:nvPicPr>
          <p:cNvPr id="11" name="Immagine 10"/>
          <p:cNvPicPr>
            <a:picLocks noChangeAspect="1"/>
          </p:cNvPicPr>
          <p:nvPr/>
        </p:nvPicPr>
        <p:blipFill>
          <a:blip r:embed="rId3"/>
          <a:srcRect r="16206" b="10280"/>
          <a:stretch>
            <a:fillRect/>
          </a:stretch>
        </p:blipFill>
        <p:spPr bwMode="auto">
          <a:xfrm>
            <a:off x="9709150" y="1644650"/>
            <a:ext cx="2344738" cy="3119438"/>
          </a:xfrm>
          <a:prstGeom prst="rect">
            <a:avLst/>
          </a:prstGeom>
          <a:noFill/>
          <a:ln w="9525">
            <a:noFill/>
            <a:miter lim="800000"/>
            <a:headEnd/>
            <a:tailEnd/>
          </a:ln>
        </p:spPr>
      </p:pic>
      <p:sp>
        <p:nvSpPr>
          <p:cNvPr id="12" name="Triangolo isoscele 11">
            <a:extLst/>
          </p:cNvPr>
          <p:cNvSpPr/>
          <p:nvPr/>
        </p:nvSpPr>
        <p:spPr>
          <a:xfrm rot="5400000">
            <a:off x="8880476" y="2990850"/>
            <a:ext cx="792162" cy="274637"/>
          </a:xfrm>
          <a:prstGeom prst="triangle">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4" name="CasellaDiTesto 13"/>
          <p:cNvSpPr txBox="1">
            <a:spLocks noChangeArrowheads="1"/>
          </p:cNvSpPr>
          <p:nvPr/>
        </p:nvSpPr>
        <p:spPr bwMode="auto">
          <a:xfrm>
            <a:off x="144463" y="1939925"/>
            <a:ext cx="5570537" cy="461963"/>
          </a:xfrm>
          <a:prstGeom prst="rect">
            <a:avLst/>
          </a:prstGeom>
          <a:noFill/>
          <a:ln w="9525">
            <a:noFill/>
            <a:miter lim="800000"/>
            <a:headEnd/>
            <a:tailEnd/>
          </a:ln>
        </p:spPr>
        <p:txBody>
          <a:bodyPr>
            <a:spAutoFit/>
          </a:bodyPr>
          <a:lstStyle/>
          <a:p>
            <a:r>
              <a:rPr lang="it-IT" sz="2400">
                <a:solidFill>
                  <a:schemeClr val="bg1"/>
                </a:solidFill>
                <a:latin typeface="Calibri" pitchFamily="34" charset="0"/>
              </a:rPr>
              <a:t>1. Gastroenteric </a:t>
            </a:r>
            <a:r>
              <a:rPr lang="it-IT" sz="2400" b="1">
                <a:solidFill>
                  <a:schemeClr val="bg1"/>
                </a:solidFill>
                <a:latin typeface="Calibri" pitchFamily="34" charset="0"/>
              </a:rPr>
              <a:t>deconnection</a:t>
            </a:r>
          </a:p>
        </p:txBody>
      </p:sp>
      <p:sp>
        <p:nvSpPr>
          <p:cNvPr id="16" name="CasellaDiTesto 15"/>
          <p:cNvSpPr txBox="1">
            <a:spLocks noChangeArrowheads="1"/>
          </p:cNvSpPr>
          <p:nvPr/>
        </p:nvSpPr>
        <p:spPr bwMode="auto">
          <a:xfrm>
            <a:off x="144463" y="2371725"/>
            <a:ext cx="5838825" cy="904875"/>
          </a:xfrm>
          <a:prstGeom prst="rect">
            <a:avLst/>
          </a:prstGeom>
          <a:noFill/>
          <a:ln w="9525">
            <a:noFill/>
            <a:miter lim="800000"/>
            <a:headEnd/>
            <a:tailEnd/>
          </a:ln>
        </p:spPr>
        <p:txBody>
          <a:bodyPr>
            <a:spAutoFit/>
          </a:bodyPr>
          <a:lstStyle/>
          <a:p>
            <a:pPr>
              <a:lnSpc>
                <a:spcPct val="110000"/>
              </a:lnSpc>
            </a:pPr>
            <a:r>
              <a:rPr lang="it-IT" sz="2400">
                <a:solidFill>
                  <a:schemeClr val="bg1"/>
                </a:solidFill>
                <a:latin typeface="Calibri" pitchFamily="34" charset="0"/>
              </a:rPr>
              <a:t>2. Creation of </a:t>
            </a:r>
            <a:r>
              <a:rPr lang="it-IT" sz="2400" b="1">
                <a:solidFill>
                  <a:schemeClr val="bg1"/>
                </a:solidFill>
                <a:latin typeface="Calibri" pitchFamily="34" charset="0"/>
              </a:rPr>
              <a:t>30-40 cm biliopancreatic limb</a:t>
            </a:r>
          </a:p>
          <a:p>
            <a:pPr>
              <a:lnSpc>
                <a:spcPct val="110000"/>
              </a:lnSpc>
            </a:pPr>
            <a:r>
              <a:rPr lang="it-IT" sz="2400" b="1">
                <a:solidFill>
                  <a:schemeClr val="bg1"/>
                </a:solidFill>
                <a:latin typeface="Calibri" pitchFamily="34" charset="0"/>
              </a:rPr>
              <a:t>                         100 cm food limb</a:t>
            </a:r>
          </a:p>
        </p:txBody>
      </p:sp>
      <p:sp>
        <p:nvSpPr>
          <p:cNvPr id="17" name="CasellaDiTesto 16"/>
          <p:cNvSpPr txBox="1">
            <a:spLocks noChangeArrowheads="1"/>
          </p:cNvSpPr>
          <p:nvPr/>
        </p:nvSpPr>
        <p:spPr bwMode="auto">
          <a:xfrm>
            <a:off x="144463" y="3246438"/>
            <a:ext cx="5838825" cy="904875"/>
          </a:xfrm>
          <a:prstGeom prst="rect">
            <a:avLst/>
          </a:prstGeom>
          <a:noFill/>
          <a:ln w="9525">
            <a:noFill/>
            <a:miter lim="800000"/>
            <a:headEnd/>
            <a:tailEnd/>
          </a:ln>
        </p:spPr>
        <p:txBody>
          <a:bodyPr>
            <a:spAutoFit/>
          </a:bodyPr>
          <a:lstStyle/>
          <a:p>
            <a:pPr marL="341313" indent="-341313">
              <a:lnSpc>
                <a:spcPct val="110000"/>
              </a:lnSpc>
            </a:pPr>
            <a:r>
              <a:rPr lang="it-IT" sz="2400">
                <a:solidFill>
                  <a:schemeClr val="bg1"/>
                </a:solidFill>
                <a:latin typeface="Calibri" pitchFamily="34" charset="0"/>
              </a:rPr>
              <a:t>3. </a:t>
            </a:r>
            <a:r>
              <a:rPr lang="it-IT" sz="2400" b="1">
                <a:solidFill>
                  <a:schemeClr val="bg1"/>
                </a:solidFill>
                <a:latin typeface="Calibri" pitchFamily="34" charset="0"/>
              </a:rPr>
              <a:t>Antecolic GEA </a:t>
            </a:r>
            <a:r>
              <a:rPr lang="it-IT" sz="2400">
                <a:solidFill>
                  <a:schemeClr val="bg1"/>
                </a:solidFill>
                <a:latin typeface="Calibri" pitchFamily="34" charset="0"/>
              </a:rPr>
              <a:t>with/out shortening of gastric pouch</a:t>
            </a:r>
          </a:p>
        </p:txBody>
      </p:sp>
      <p:sp>
        <p:nvSpPr>
          <p:cNvPr id="18" name="CasellaDiTesto 17"/>
          <p:cNvSpPr txBox="1">
            <a:spLocks noChangeArrowheads="1"/>
          </p:cNvSpPr>
          <p:nvPr/>
        </p:nvSpPr>
        <p:spPr bwMode="auto">
          <a:xfrm>
            <a:off x="192088" y="4122738"/>
            <a:ext cx="5838825" cy="498475"/>
          </a:xfrm>
          <a:prstGeom prst="rect">
            <a:avLst/>
          </a:prstGeom>
          <a:noFill/>
          <a:ln w="9525">
            <a:noFill/>
            <a:miter lim="800000"/>
            <a:headEnd/>
            <a:tailEnd/>
          </a:ln>
        </p:spPr>
        <p:txBody>
          <a:bodyPr>
            <a:spAutoFit/>
          </a:bodyPr>
          <a:lstStyle/>
          <a:p>
            <a:pPr>
              <a:lnSpc>
                <a:spcPct val="110000"/>
              </a:lnSpc>
            </a:pPr>
            <a:r>
              <a:rPr lang="it-IT" sz="2400">
                <a:solidFill>
                  <a:schemeClr val="bg1"/>
                </a:solidFill>
                <a:latin typeface="Calibri" pitchFamily="34" charset="0"/>
              </a:rPr>
              <a:t>4. </a:t>
            </a:r>
            <a:r>
              <a:rPr lang="it-IT" sz="2400" b="1">
                <a:solidFill>
                  <a:schemeClr val="bg1"/>
                </a:solidFill>
                <a:latin typeface="Calibri" pitchFamily="34" charset="0"/>
              </a:rPr>
              <a:t>Closure of Petersen </a:t>
            </a:r>
            <a:r>
              <a:rPr lang="it-IT" sz="2400">
                <a:solidFill>
                  <a:schemeClr val="bg1"/>
                </a:solidFill>
                <a:latin typeface="Calibri" pitchFamily="34" charset="0"/>
              </a:rPr>
              <a:t>space</a:t>
            </a:r>
          </a:p>
        </p:txBody>
      </p:sp>
      <p:sp>
        <p:nvSpPr>
          <p:cNvPr id="19" name="Text Box 5">
            <a:extLst/>
          </p:cNvPr>
          <p:cNvSpPr txBox="1">
            <a:spLocks noChangeArrowheads="1"/>
          </p:cNvSpPr>
          <p:nvPr/>
        </p:nvSpPr>
        <p:spPr bwMode="auto">
          <a:xfrm>
            <a:off x="0" y="5849938"/>
            <a:ext cx="12174538" cy="892175"/>
          </a:xfrm>
          <a:prstGeom prst="rect">
            <a:avLst/>
          </a:prstGeom>
          <a:noFill/>
          <a:ln>
            <a:noFill/>
          </a:ln>
          <a:effectLst/>
          <a:extLst/>
        </p:spPr>
        <p:txBody>
          <a:bodyPr rIns="288000">
            <a:spAutoFit/>
          </a:bodyPr>
          <a:lstStyle/>
          <a:p>
            <a:pPr algn="r" fontAlgn="auto">
              <a:spcBef>
                <a:spcPts val="0"/>
              </a:spcBef>
              <a:spcAft>
                <a:spcPts val="0"/>
              </a:spcAft>
              <a:defRPr/>
            </a:pPr>
            <a:r>
              <a:rPr lang="en-US" altLang="it-IT" b="1" dirty="0" err="1">
                <a:solidFill>
                  <a:schemeClr val="bg1">
                    <a:lumMod val="65000"/>
                  </a:schemeClr>
                </a:solidFill>
                <a:latin typeface="Arial Narrow" panose="020B0606020202030204" pitchFamily="34" charset="0"/>
                <a:cs typeface="Arial" panose="020B0604020202020204" pitchFamily="34" charset="0"/>
              </a:rPr>
              <a:t>Khrucharoen</a:t>
            </a:r>
            <a:r>
              <a:rPr lang="en-US" altLang="it-IT" b="1" dirty="0">
                <a:solidFill>
                  <a:schemeClr val="bg1">
                    <a:lumMod val="65000"/>
                  </a:schemeClr>
                </a:solidFill>
                <a:latin typeface="Arial Narrow" panose="020B0606020202030204" pitchFamily="34" charset="0"/>
                <a:cs typeface="Arial" panose="020B0604020202020204" pitchFamily="34" charset="0"/>
              </a:rPr>
              <a:t> U, </a:t>
            </a:r>
            <a:r>
              <a:rPr lang="en-US" altLang="it-IT" b="1" dirty="0" err="1">
                <a:solidFill>
                  <a:schemeClr val="bg1">
                    <a:lumMod val="65000"/>
                  </a:schemeClr>
                </a:solidFill>
                <a:latin typeface="Arial Narrow" panose="020B0606020202030204" pitchFamily="34" charset="0"/>
                <a:cs typeface="Arial" panose="020B0604020202020204" pitchFamily="34" charset="0"/>
              </a:rPr>
              <a:t>Juo</a:t>
            </a:r>
            <a:r>
              <a:rPr lang="en-US" altLang="it-IT" b="1" dirty="0">
                <a:solidFill>
                  <a:schemeClr val="bg1">
                    <a:lumMod val="65000"/>
                  </a:schemeClr>
                </a:solidFill>
                <a:latin typeface="Arial Narrow" panose="020B0606020202030204" pitchFamily="34" charset="0"/>
                <a:cs typeface="Arial" panose="020B0604020202020204" pitchFamily="34" charset="0"/>
              </a:rPr>
              <a:t> YY, Chen Y, </a:t>
            </a:r>
            <a:r>
              <a:rPr lang="en-US" altLang="it-IT" b="1" dirty="0" err="1">
                <a:solidFill>
                  <a:schemeClr val="bg1">
                    <a:lumMod val="65000"/>
                  </a:schemeClr>
                </a:solidFill>
                <a:latin typeface="Arial Narrow" panose="020B0606020202030204" pitchFamily="34" charset="0"/>
                <a:cs typeface="Arial" panose="020B0604020202020204" pitchFamily="34" charset="0"/>
              </a:rPr>
              <a:t>Dutson</a:t>
            </a:r>
            <a:r>
              <a:rPr lang="en-US" altLang="it-IT" b="1" dirty="0">
                <a:solidFill>
                  <a:schemeClr val="bg1">
                    <a:lumMod val="65000"/>
                  </a:schemeClr>
                </a:solidFill>
                <a:latin typeface="Arial Narrow" panose="020B0606020202030204" pitchFamily="34" charset="0"/>
                <a:cs typeface="Arial" panose="020B0604020202020204" pitchFamily="34" charset="0"/>
              </a:rPr>
              <a:t> EP. Indications, Operative Techniques, and Outcomes for Revisional Operation Following Mini-Gastric Bypass-One Anastomosis Gastric Bypass: a Systematic Review</a:t>
            </a:r>
          </a:p>
          <a:p>
            <a:pPr algn="r" fontAlgn="auto">
              <a:spcBef>
                <a:spcPts val="0"/>
              </a:spcBef>
              <a:spcAft>
                <a:spcPts val="0"/>
              </a:spcAft>
              <a:defRPr/>
            </a:pPr>
            <a:r>
              <a:rPr lang="pt-BR" altLang="it-IT" sz="1600" i="1" dirty="0">
                <a:solidFill>
                  <a:schemeClr val="bg1">
                    <a:lumMod val="65000"/>
                  </a:schemeClr>
                </a:solidFill>
                <a:latin typeface="Arial Narrow" panose="020B0606020202030204" pitchFamily="34" charset="0"/>
                <a:cs typeface="Arial" panose="020B0604020202020204" pitchFamily="34" charset="0"/>
              </a:rPr>
              <a:t>Obes Surg. 2020 Apr;30(4):1564-1573. doi: 10.1007/s11695-019-04276-7. PMID: 31982993.</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750"/>
                            </p:stCondLst>
                            <p:childTnLst>
                              <p:par>
                                <p:cTn id="15" presetID="10" presetClass="entr" presetSubtype="0" fill="hold" grpId="0" nodeType="afterEffect">
                                  <p:stCondLst>
                                    <p:cond delay="2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500"/>
                            </p:stCondLst>
                            <p:childTnLst>
                              <p:par>
                                <p:cTn id="19" presetID="10" presetClass="entr" presetSubtype="0" fill="hold" grpId="0" nodeType="afterEffect">
                                  <p:stCondLst>
                                    <p:cond delay="25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10"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par>
                          <p:cTn id="43" fill="hold">
                            <p:stCondLst>
                              <p:cond delay="3750"/>
                            </p:stCondLst>
                            <p:childTnLst>
                              <p:par>
                                <p:cTn id="44" presetID="10"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4250"/>
                            </p:stCondLst>
                            <p:childTnLst>
                              <p:par>
                                <p:cTn id="48" presetID="10" presetClass="entr" presetSubtype="0" fill="hold" grpId="0" nodeType="after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animBg="1"/>
      <p:bldP spid="12" grpId="0" animBg="1"/>
      <p:bldP spid="14"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p:cNvPicPr>
            <a:picLocks noChangeAspect="1"/>
          </p:cNvPicPr>
          <p:nvPr/>
        </p:nvPicPr>
        <p:blipFill>
          <a:blip r:embed="rId2"/>
          <a:srcRect/>
          <a:stretch>
            <a:fillRect/>
          </a:stretch>
        </p:blipFill>
        <p:spPr bwMode="auto">
          <a:xfrm>
            <a:off x="0" y="1036638"/>
            <a:ext cx="12192000" cy="4689475"/>
          </a:xfrm>
          <a:prstGeom prst="rect">
            <a:avLst/>
          </a:prstGeom>
          <a:noFill/>
          <a:ln w="9525">
            <a:noFill/>
            <a:miter lim="800000"/>
            <a:headEnd/>
            <a:tailEnd/>
          </a:ln>
        </p:spPr>
      </p:pic>
      <p:sp>
        <p:nvSpPr>
          <p:cNvPr id="50178" name="Rettangolo 1"/>
          <p:cNvSpPr>
            <a:spLocks noChangeArrowheads="1"/>
          </p:cNvSpPr>
          <p:nvPr/>
        </p:nvSpPr>
        <p:spPr bwMode="auto">
          <a:xfrm>
            <a:off x="1844675" y="82550"/>
            <a:ext cx="10329863"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OUR EXPERIENCE</a:t>
            </a:r>
          </a:p>
        </p:txBody>
      </p:sp>
      <p:sp>
        <p:nvSpPr>
          <p:cNvPr id="3" name="Rettangolo 2">
            <a:extLst/>
          </p:cNvPr>
          <p:cNvSpPr/>
          <p:nvPr/>
        </p:nvSpPr>
        <p:spPr>
          <a:xfrm>
            <a:off x="417513" y="1236663"/>
            <a:ext cx="3959225" cy="522287"/>
          </a:xfrm>
          <a:prstGeom prst="rect">
            <a:avLst/>
          </a:prstGeom>
          <a:solidFill>
            <a:srgbClr val="00666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t-IT" sz="2800" b="1" dirty="0">
                <a:solidFill>
                  <a:srgbClr val="FFFFFF"/>
                </a:solidFill>
                <a:cs typeface="Arial" charset="0"/>
              </a:rPr>
              <a:t>TOTAL PATIENTS: </a:t>
            </a:r>
            <a:r>
              <a:rPr lang="it-IT" sz="2800" b="1" dirty="0" smtClean="0">
                <a:solidFill>
                  <a:srgbClr val="FFFFFF"/>
                </a:solidFill>
                <a:cs typeface="Arial" charset="0"/>
              </a:rPr>
              <a:t>43/</a:t>
            </a:r>
            <a:r>
              <a:rPr lang="it-IT" sz="2000" b="1" dirty="0" smtClean="0">
                <a:solidFill>
                  <a:srgbClr val="FFFFFF"/>
                </a:solidFill>
                <a:cs typeface="Arial" charset="0"/>
              </a:rPr>
              <a:t>4032</a:t>
            </a:r>
            <a:endParaRPr lang="it-IT" sz="2800" b="1" dirty="0">
              <a:solidFill>
                <a:srgbClr val="FFFFFF"/>
              </a:solidFill>
              <a:cs typeface="Arial" charset="0"/>
            </a:endParaRPr>
          </a:p>
        </p:txBody>
      </p:sp>
      <p:sp>
        <p:nvSpPr>
          <p:cNvPr id="4" name="Rettangolo 3">
            <a:extLst/>
          </p:cNvPr>
          <p:cNvSpPr/>
          <p:nvPr/>
        </p:nvSpPr>
        <p:spPr>
          <a:xfrm>
            <a:off x="4486275" y="1230313"/>
            <a:ext cx="5267325" cy="528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it-IT" sz="2400">
                <a:solidFill>
                  <a:srgbClr val="404040"/>
                </a:solidFill>
                <a:cs typeface="Arial" charset="0"/>
              </a:rPr>
              <a:t>Onset </a:t>
            </a:r>
            <a:r>
              <a:rPr lang="it-IT" sz="2400" b="1">
                <a:solidFill>
                  <a:srgbClr val="0E6A69"/>
                </a:solidFill>
                <a:cs typeface="Arial" charset="0"/>
              </a:rPr>
              <a:t>symptoms</a:t>
            </a:r>
            <a:r>
              <a:rPr lang="it-IT" sz="2400">
                <a:solidFill>
                  <a:srgbClr val="0E6A69"/>
                </a:solidFill>
                <a:cs typeface="Arial" charset="0"/>
              </a:rPr>
              <a:t> </a:t>
            </a:r>
            <a:r>
              <a:rPr lang="it-IT" sz="2400">
                <a:solidFill>
                  <a:srgbClr val="404040"/>
                </a:solidFill>
                <a:cs typeface="Arial" charset="0"/>
              </a:rPr>
              <a:t>average </a:t>
            </a:r>
            <a:r>
              <a:rPr lang="it-IT" sz="2400" b="1">
                <a:solidFill>
                  <a:srgbClr val="0E6A69"/>
                </a:solidFill>
                <a:cs typeface="Arial" charset="0"/>
              </a:rPr>
              <a:t>1 to 74 months</a:t>
            </a:r>
          </a:p>
        </p:txBody>
      </p:sp>
      <p:graphicFrame>
        <p:nvGraphicFramePr>
          <p:cNvPr id="6" name="Tabella 5">
            <a:extLst/>
          </p:cNvPr>
          <p:cNvGraphicFramePr>
            <a:graphicFrameLocks noGrp="1"/>
          </p:cNvGraphicFramePr>
          <p:nvPr>
            <p:extLst>
              <p:ext uri="{D42A27DB-BD31-4B8C-83A1-F6EECF244321}">
                <p14:modId xmlns:p14="http://schemas.microsoft.com/office/powerpoint/2010/main" val="208022293"/>
              </p:ext>
            </p:extLst>
          </p:nvPr>
        </p:nvGraphicFramePr>
        <p:xfrm>
          <a:off x="417513" y="1916113"/>
          <a:ext cx="7507621" cy="1188720"/>
        </p:xfrm>
        <a:graphic>
          <a:graphicData uri="http://schemas.openxmlformats.org/drawingml/2006/table">
            <a:tbl>
              <a:tblPr firstRow="1" bandRow="1">
                <a:tableStyleId>{5C22544A-7EE6-4342-B048-85BDC9FD1C3A}</a:tableStyleId>
              </a:tblPr>
              <a:tblGrid>
                <a:gridCol w="1106821">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370840">
                <a:tc>
                  <a:txBody>
                    <a:bodyPr/>
                    <a:lstStyle/>
                    <a:p>
                      <a:pPr algn="l"/>
                      <a:r>
                        <a:rPr lang="it-IT" sz="2000" dirty="0">
                          <a:solidFill>
                            <a:srgbClr val="404040"/>
                          </a:solidFill>
                        </a:rPr>
                        <a:t>8</a:t>
                      </a:r>
                      <a:r>
                        <a:rPr lang="it-IT" sz="2000" dirty="0" smtClean="0">
                          <a:solidFill>
                            <a:srgbClr val="404040"/>
                          </a:solidFill>
                        </a:rPr>
                        <a:t> </a:t>
                      </a:r>
                      <a:r>
                        <a:rPr lang="it-IT" sz="2000" dirty="0">
                          <a:solidFill>
                            <a:srgbClr val="404040"/>
                          </a:solidFill>
                        </a:rPr>
                        <a:t>pz</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algn="l"/>
                      <a:r>
                        <a:rPr lang="it-IT" sz="2000" dirty="0">
                          <a:solidFill>
                            <a:srgbClr val="404040"/>
                          </a:solidFill>
                        </a:rPr>
                        <a:t>MRGE </a:t>
                      </a:r>
                      <a:r>
                        <a:rPr lang="it-IT" sz="2000" dirty="0" err="1">
                          <a:solidFill>
                            <a:srgbClr val="404040"/>
                          </a:solidFill>
                        </a:rPr>
                        <a:t>previous</a:t>
                      </a:r>
                      <a:r>
                        <a:rPr lang="it-IT" sz="2000" dirty="0">
                          <a:solidFill>
                            <a:srgbClr val="404040"/>
                          </a:solidFill>
                        </a:rPr>
                        <a:t> to </a:t>
                      </a:r>
                      <a:r>
                        <a:rPr lang="it-IT" sz="2000" dirty="0" err="1">
                          <a:solidFill>
                            <a:srgbClr val="404040"/>
                          </a:solidFill>
                        </a:rPr>
                        <a:t>primary</a:t>
                      </a:r>
                      <a:r>
                        <a:rPr lang="it-IT" sz="2000" dirty="0">
                          <a:solidFill>
                            <a:srgbClr val="404040"/>
                          </a:solidFill>
                        </a:rPr>
                        <a:t> procedure</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0"/>
                  </a:ext>
                </a:extLst>
              </a:tr>
              <a:tr h="370840">
                <a:tc>
                  <a:txBody>
                    <a:bodyPr/>
                    <a:lstStyle/>
                    <a:p>
                      <a:pPr algn="l"/>
                      <a:r>
                        <a:rPr lang="it-IT" sz="2000" dirty="0">
                          <a:solidFill>
                            <a:srgbClr val="404040"/>
                          </a:solidFill>
                        </a:rPr>
                        <a:t>4</a:t>
                      </a:r>
                      <a:r>
                        <a:rPr lang="it-IT" sz="2000" dirty="0" smtClean="0">
                          <a:solidFill>
                            <a:srgbClr val="404040"/>
                          </a:solidFill>
                        </a:rPr>
                        <a:t> </a:t>
                      </a:r>
                      <a:r>
                        <a:rPr lang="it-IT" sz="2000" dirty="0">
                          <a:solidFill>
                            <a:srgbClr val="404040"/>
                          </a:solidFill>
                        </a:rPr>
                        <a:t>pz</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algn="l"/>
                      <a:r>
                        <a:rPr lang="it-IT" sz="2000" dirty="0">
                          <a:solidFill>
                            <a:srgbClr val="404040"/>
                          </a:solidFill>
                        </a:rPr>
                        <a:t>From MGB/OAGB </a:t>
                      </a:r>
                      <a:r>
                        <a:rPr lang="it-IT" sz="2000" dirty="0" err="1">
                          <a:solidFill>
                            <a:srgbClr val="404040"/>
                          </a:solidFill>
                        </a:rPr>
                        <a:t>as</a:t>
                      </a:r>
                      <a:r>
                        <a:rPr lang="it-IT" sz="2000" dirty="0">
                          <a:solidFill>
                            <a:srgbClr val="404040"/>
                          </a:solidFill>
                        </a:rPr>
                        <a:t> </a:t>
                      </a:r>
                      <a:r>
                        <a:rPr lang="it-IT" sz="2000" dirty="0" err="1">
                          <a:solidFill>
                            <a:srgbClr val="404040"/>
                          </a:solidFill>
                        </a:rPr>
                        <a:t>revisional</a:t>
                      </a:r>
                      <a:r>
                        <a:rPr lang="it-IT" sz="2000" dirty="0">
                          <a:solidFill>
                            <a:srgbClr val="404040"/>
                          </a:solidFill>
                        </a:rPr>
                        <a:t> procedure </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1"/>
                  </a:ext>
                </a:extLst>
              </a:tr>
              <a:tr h="370840">
                <a:tc>
                  <a:txBody>
                    <a:bodyPr/>
                    <a:lstStyle/>
                    <a:p>
                      <a:pPr algn="l"/>
                      <a:r>
                        <a:rPr lang="it-IT" sz="2000" dirty="0" smtClean="0">
                          <a:solidFill>
                            <a:srgbClr val="404040"/>
                          </a:solidFill>
                        </a:rPr>
                        <a:t>19</a:t>
                      </a:r>
                      <a:r>
                        <a:rPr lang="it-IT" sz="2000" baseline="0" dirty="0" smtClean="0">
                          <a:solidFill>
                            <a:srgbClr val="404040"/>
                          </a:solidFill>
                        </a:rPr>
                        <a:t> </a:t>
                      </a:r>
                      <a:r>
                        <a:rPr lang="it-IT" sz="2000" dirty="0" smtClean="0">
                          <a:solidFill>
                            <a:srgbClr val="404040"/>
                          </a:solidFill>
                        </a:rPr>
                        <a:t> </a:t>
                      </a:r>
                      <a:r>
                        <a:rPr lang="it-IT" sz="2000" dirty="0">
                          <a:solidFill>
                            <a:srgbClr val="404040"/>
                          </a:solidFill>
                        </a:rPr>
                        <a:t>pz</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algn="l"/>
                      <a:r>
                        <a:rPr lang="it-IT" sz="2000" dirty="0">
                          <a:solidFill>
                            <a:srgbClr val="404040"/>
                          </a:solidFill>
                        </a:rPr>
                        <a:t>From MGB/OAGB </a:t>
                      </a:r>
                      <a:r>
                        <a:rPr lang="it-IT" sz="2000" dirty="0" err="1">
                          <a:solidFill>
                            <a:srgbClr val="404040"/>
                          </a:solidFill>
                        </a:rPr>
                        <a:t>executed</a:t>
                      </a:r>
                      <a:r>
                        <a:rPr lang="it-IT" sz="2000" dirty="0">
                          <a:solidFill>
                            <a:srgbClr val="404040"/>
                          </a:solidFill>
                        </a:rPr>
                        <a:t> in </a:t>
                      </a:r>
                      <a:r>
                        <a:rPr lang="it-IT" sz="2000" dirty="0" err="1">
                          <a:solidFill>
                            <a:srgbClr val="404040"/>
                          </a:solidFill>
                        </a:rPr>
                        <a:t>other</a:t>
                      </a:r>
                      <a:r>
                        <a:rPr lang="it-IT" sz="2000" dirty="0">
                          <a:solidFill>
                            <a:srgbClr val="404040"/>
                          </a:solidFill>
                        </a:rPr>
                        <a:t> institution </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2"/>
                  </a:ext>
                </a:extLst>
              </a:tr>
            </a:tbl>
          </a:graphicData>
        </a:graphic>
      </p:graphicFrame>
      <p:sp>
        <p:nvSpPr>
          <p:cNvPr id="7" name="Rettangolo 6">
            <a:extLst/>
          </p:cNvPr>
          <p:cNvSpPr/>
          <p:nvPr/>
        </p:nvSpPr>
        <p:spPr>
          <a:xfrm>
            <a:off x="417513" y="3465513"/>
            <a:ext cx="3959225" cy="520700"/>
          </a:xfrm>
          <a:prstGeom prst="rect">
            <a:avLst/>
          </a:prstGeom>
          <a:solidFill>
            <a:srgbClr val="00666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it-IT" sz="2800" b="1" dirty="0"/>
              <a:t>PROCEDURES</a:t>
            </a:r>
          </a:p>
        </p:txBody>
      </p:sp>
      <p:graphicFrame>
        <p:nvGraphicFramePr>
          <p:cNvPr id="8" name="Tabella 7">
            <a:extLst/>
          </p:cNvPr>
          <p:cNvGraphicFramePr>
            <a:graphicFrameLocks noGrp="1"/>
          </p:cNvGraphicFramePr>
          <p:nvPr>
            <p:extLst>
              <p:ext uri="{D42A27DB-BD31-4B8C-83A1-F6EECF244321}">
                <p14:modId xmlns:p14="http://schemas.microsoft.com/office/powerpoint/2010/main" val="925962763"/>
              </p:ext>
            </p:extLst>
          </p:nvPr>
        </p:nvGraphicFramePr>
        <p:xfrm>
          <a:off x="417513" y="4108450"/>
          <a:ext cx="9181522" cy="1391478"/>
        </p:xfrm>
        <a:graphic>
          <a:graphicData uri="http://schemas.openxmlformats.org/drawingml/2006/table">
            <a:tbl>
              <a:tblPr/>
              <a:tblGrid>
                <a:gridCol w="1108800">
                  <a:extLst>
                    <a:ext uri="{9D8B030D-6E8A-4147-A177-3AD203B41FA5}">
                      <a16:colId xmlns:a16="http://schemas.microsoft.com/office/drawing/2014/main" val="20000"/>
                    </a:ext>
                  </a:extLst>
                </a:gridCol>
                <a:gridCol w="8072722">
                  <a:extLst>
                    <a:ext uri="{9D8B030D-6E8A-4147-A177-3AD203B41FA5}">
                      <a16:colId xmlns:a16="http://schemas.microsoft.com/office/drawing/2014/main" val="20001"/>
                    </a:ext>
                  </a:extLst>
                </a:gridCol>
              </a:tblGrid>
              <a:tr h="463826">
                <a:tc>
                  <a:txBody>
                    <a:bodyPr/>
                    <a:lstStyle/>
                    <a:p>
                      <a:r>
                        <a:rPr lang="it-IT" sz="2000" dirty="0">
                          <a:solidFill>
                            <a:srgbClr val="404040"/>
                          </a:solidFill>
                        </a:rPr>
                        <a:t>7</a:t>
                      </a:r>
                      <a:r>
                        <a:rPr lang="it-IT" sz="2000" dirty="0" smtClean="0">
                          <a:solidFill>
                            <a:srgbClr val="404040"/>
                          </a:solidFill>
                        </a:rPr>
                        <a:t> pz</a:t>
                      </a:r>
                      <a:endParaRPr lang="it-IT" sz="2000" dirty="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000" dirty="0" err="1" smtClean="0">
                          <a:solidFill>
                            <a:srgbClr val="404040"/>
                          </a:solidFill>
                        </a:rPr>
                        <a:t>Braun</a:t>
                      </a:r>
                      <a:r>
                        <a:rPr lang="it-IT" sz="2000" dirty="0" smtClean="0">
                          <a:solidFill>
                            <a:srgbClr val="404040"/>
                          </a:solidFill>
                        </a:rPr>
                        <a:t> side-to-side </a:t>
                      </a:r>
                      <a:r>
                        <a:rPr lang="it-IT" sz="2000" kern="1200" dirty="0" err="1" smtClean="0">
                          <a:solidFill>
                            <a:srgbClr val="404040"/>
                          </a:solidFill>
                          <a:latin typeface="+mn-lt"/>
                          <a:ea typeface="+mn-ea"/>
                          <a:cs typeface="+mn-cs"/>
                        </a:rPr>
                        <a:t>jejuno-jejunostomy</a:t>
                      </a:r>
                      <a:r>
                        <a:rPr lang="it-IT" sz="2000" dirty="0" smtClean="0">
                          <a:solidFill>
                            <a:srgbClr val="404040"/>
                          </a:solidFill>
                        </a:rPr>
                        <a:t> </a:t>
                      </a:r>
                      <a:r>
                        <a:rPr lang="it-IT" sz="2000" dirty="0" err="1" smtClean="0">
                          <a:solidFill>
                            <a:srgbClr val="404040"/>
                          </a:solidFill>
                        </a:rPr>
                        <a:t>anastomosis</a:t>
                      </a:r>
                      <a:endParaRPr lang="it-IT" sz="2000" dirty="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0"/>
                  </a:ext>
                </a:extLst>
              </a:tr>
              <a:tr h="463826">
                <a:tc>
                  <a:txBody>
                    <a:bodyPr/>
                    <a:lstStyle/>
                    <a:p>
                      <a:r>
                        <a:rPr lang="it-IT" sz="2000" baseline="0" dirty="0" smtClean="0">
                          <a:solidFill>
                            <a:srgbClr val="404040"/>
                          </a:solidFill>
                        </a:rPr>
                        <a:t>24 </a:t>
                      </a:r>
                      <a:r>
                        <a:rPr lang="it-IT" sz="2000" dirty="0" smtClean="0">
                          <a:solidFill>
                            <a:srgbClr val="404040"/>
                          </a:solidFill>
                        </a:rPr>
                        <a:t>pz</a:t>
                      </a:r>
                      <a:endParaRPr lang="it-IT" sz="2000" dirty="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404040"/>
                          </a:solidFill>
                        </a:rPr>
                        <a:t>Revision of the </a:t>
                      </a:r>
                      <a:r>
                        <a:rPr lang="en-US" sz="2000" kern="1200" dirty="0" smtClean="0">
                          <a:solidFill>
                            <a:srgbClr val="404040"/>
                          </a:solidFill>
                          <a:latin typeface="+mn-lt"/>
                          <a:ea typeface="+mn-ea"/>
                          <a:cs typeface="+mn-cs"/>
                        </a:rPr>
                        <a:t>gastro-</a:t>
                      </a:r>
                      <a:r>
                        <a:rPr lang="en-US" sz="2000" kern="1200" dirty="0" err="1" smtClean="0">
                          <a:solidFill>
                            <a:srgbClr val="404040"/>
                          </a:solidFill>
                          <a:latin typeface="+mn-lt"/>
                          <a:ea typeface="+mn-ea"/>
                          <a:cs typeface="+mn-cs"/>
                        </a:rPr>
                        <a:t>jejunostomy</a:t>
                      </a:r>
                      <a:r>
                        <a:rPr lang="en-US" sz="2000" dirty="0" smtClean="0">
                          <a:solidFill>
                            <a:srgbClr val="404040"/>
                          </a:solidFill>
                        </a:rPr>
                        <a:t> conversion to RYGB</a:t>
                      </a:r>
                      <a:endParaRPr lang="it-IT" sz="2000" dirty="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1"/>
                  </a:ext>
                </a:extLst>
              </a:tr>
              <a:tr h="463826">
                <a:tc>
                  <a:txBody>
                    <a:bodyPr/>
                    <a:lstStyle/>
                    <a:p>
                      <a:r>
                        <a:rPr lang="it-IT" sz="2000" dirty="0" smtClean="0">
                          <a:solidFill>
                            <a:srgbClr val="404040"/>
                          </a:solidFill>
                        </a:rPr>
                        <a:t>2</a:t>
                      </a:r>
                      <a:r>
                        <a:rPr lang="it-IT" sz="2000" baseline="0" dirty="0" smtClean="0">
                          <a:solidFill>
                            <a:srgbClr val="404040"/>
                          </a:solidFill>
                        </a:rPr>
                        <a:t> </a:t>
                      </a:r>
                      <a:r>
                        <a:rPr lang="it-IT" sz="2000" dirty="0" smtClean="0">
                          <a:solidFill>
                            <a:srgbClr val="404040"/>
                          </a:solidFill>
                        </a:rPr>
                        <a:t> pz</a:t>
                      </a:r>
                      <a:endParaRPr lang="it-IT" sz="2000" dirty="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000" dirty="0" err="1" smtClean="0">
                          <a:solidFill>
                            <a:srgbClr val="404040"/>
                          </a:solidFill>
                        </a:rPr>
                        <a:t>Restoration</a:t>
                      </a:r>
                      <a:r>
                        <a:rPr lang="it-IT" sz="2000" dirty="0" smtClean="0">
                          <a:solidFill>
                            <a:srgbClr val="404040"/>
                          </a:solidFill>
                        </a:rPr>
                        <a:t> of </a:t>
                      </a:r>
                      <a:r>
                        <a:rPr lang="it-IT" sz="2000" dirty="0" err="1" smtClean="0">
                          <a:solidFill>
                            <a:srgbClr val="404040"/>
                          </a:solidFill>
                        </a:rPr>
                        <a:t>normal</a:t>
                      </a:r>
                      <a:r>
                        <a:rPr lang="it-IT" sz="2000" dirty="0" smtClean="0">
                          <a:solidFill>
                            <a:srgbClr val="404040"/>
                          </a:solidFill>
                        </a:rPr>
                        <a:t> </a:t>
                      </a:r>
                      <a:r>
                        <a:rPr lang="it-IT" sz="2000" dirty="0" err="1" smtClean="0">
                          <a:solidFill>
                            <a:srgbClr val="404040"/>
                          </a:solidFill>
                        </a:rPr>
                        <a:t>anatomy</a:t>
                      </a:r>
                      <a:r>
                        <a:rPr lang="it-IT" sz="2000" dirty="0" smtClean="0">
                          <a:solidFill>
                            <a:srgbClr val="404040"/>
                          </a:solidFill>
                        </a:rPr>
                        <a:t> (</a:t>
                      </a:r>
                      <a:r>
                        <a:rPr lang="it-IT" sz="2000" dirty="0" err="1" smtClean="0">
                          <a:solidFill>
                            <a:srgbClr val="404040"/>
                          </a:solidFill>
                        </a:rPr>
                        <a:t>because</a:t>
                      </a:r>
                      <a:r>
                        <a:rPr lang="it-IT" sz="2000" dirty="0" smtClean="0">
                          <a:solidFill>
                            <a:srgbClr val="404040"/>
                          </a:solidFill>
                        </a:rPr>
                        <a:t> of </a:t>
                      </a:r>
                      <a:r>
                        <a:rPr lang="it-IT" sz="2000" dirty="0" err="1" smtClean="0">
                          <a:solidFill>
                            <a:srgbClr val="404040"/>
                          </a:solidFill>
                        </a:rPr>
                        <a:t>concomitant</a:t>
                      </a:r>
                      <a:r>
                        <a:rPr lang="it-IT" sz="2000" dirty="0" smtClean="0">
                          <a:solidFill>
                            <a:srgbClr val="404040"/>
                          </a:solidFill>
                        </a:rPr>
                        <a:t> </a:t>
                      </a:r>
                      <a:r>
                        <a:rPr lang="it-IT" sz="2000" dirty="0" err="1" smtClean="0">
                          <a:solidFill>
                            <a:srgbClr val="404040"/>
                          </a:solidFill>
                        </a:rPr>
                        <a:t>malabsorption</a:t>
                      </a:r>
                      <a:r>
                        <a:rPr lang="it-IT" sz="2000" dirty="0" smtClean="0">
                          <a:solidFill>
                            <a:srgbClr val="404040"/>
                          </a:solidFill>
                        </a:rPr>
                        <a:t>)</a:t>
                      </a:r>
                      <a:endParaRPr lang="it-IT" sz="2000" dirty="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2"/>
                  </a:ext>
                </a:extLst>
              </a:tr>
            </a:tbl>
          </a:graphicData>
        </a:graphic>
      </p:graphicFrame>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500"/>
                            </p:stCondLst>
                            <p:childTnLst>
                              <p:par>
                                <p:cTn id="16" presetID="10" presetClass="entr" presetSubtype="0" fill="hold" nodeType="after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2250"/>
                            </p:stCondLst>
                            <p:childTnLst>
                              <p:par>
                                <p:cTn id="20" presetID="10" presetClass="entr" presetSubtype="0" fill="hold" grpId="0" nodeType="afterEffect">
                                  <p:stCondLst>
                                    <p:cond delay="2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3000"/>
                            </p:stCondLst>
                            <p:childTnLst>
                              <p:par>
                                <p:cTn id="24" presetID="10" presetClass="entr" presetSubtype="0" fill="hold" nodeType="afterEffect">
                                  <p:stCondLst>
                                    <p:cond delay="25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ttangolo 1"/>
          <p:cNvSpPr>
            <a:spLocks noChangeArrowheads="1"/>
          </p:cNvSpPr>
          <p:nvPr/>
        </p:nvSpPr>
        <p:spPr bwMode="auto">
          <a:xfrm>
            <a:off x="1844675" y="82550"/>
            <a:ext cx="10329863" cy="830263"/>
          </a:xfrm>
          <a:prstGeom prst="rect">
            <a:avLst/>
          </a:prstGeom>
          <a:noFill/>
          <a:ln w="9525">
            <a:noFill/>
            <a:miter lim="800000"/>
            <a:headEnd/>
            <a:tailEnd/>
          </a:ln>
        </p:spPr>
        <p:txBody>
          <a:bodyPr lIns="216000" rIns="288000">
            <a:spAutoFit/>
          </a:bodyPr>
          <a:lstStyle/>
          <a:p>
            <a:pPr lvl="1" algn="r"/>
            <a:r>
              <a:rPr lang="en-US" altLang="it-IT" sz="4800">
                <a:solidFill>
                  <a:srgbClr val="006666"/>
                </a:solidFill>
                <a:latin typeface="Arial Narrow" pitchFamily="34" charset="0"/>
                <a:cs typeface="Helvetica" pitchFamily="34" charset="0"/>
              </a:rPr>
              <a:t>MARGINAL ULCER (or stomal ulcer)</a:t>
            </a:r>
          </a:p>
        </p:txBody>
      </p:sp>
      <p:sp>
        <p:nvSpPr>
          <p:cNvPr id="3" name="Rettangolo 2">
            <a:extLst/>
          </p:cNvPr>
          <p:cNvSpPr/>
          <p:nvPr/>
        </p:nvSpPr>
        <p:spPr>
          <a:xfrm>
            <a:off x="0" y="1044575"/>
            <a:ext cx="6096000" cy="4695825"/>
          </a:xfrm>
          <a:prstGeom prst="rect">
            <a:avLst/>
          </a:prstGeom>
          <a:solidFill>
            <a:srgbClr val="0066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2400" dirty="0"/>
          </a:p>
        </p:txBody>
      </p:sp>
      <p:sp>
        <p:nvSpPr>
          <p:cNvPr id="5" name="CasellaDiTesto 4"/>
          <p:cNvSpPr txBox="1">
            <a:spLocks noChangeArrowheads="1"/>
          </p:cNvSpPr>
          <p:nvPr/>
        </p:nvSpPr>
        <p:spPr bwMode="auto">
          <a:xfrm>
            <a:off x="119063" y="2054225"/>
            <a:ext cx="5857875" cy="2676525"/>
          </a:xfrm>
          <a:prstGeom prst="rect">
            <a:avLst/>
          </a:prstGeom>
          <a:noFill/>
          <a:ln w="9525">
            <a:noFill/>
            <a:miter lim="800000"/>
            <a:headEnd/>
            <a:tailEnd/>
          </a:ln>
        </p:spPr>
        <p:txBody>
          <a:bodyPr>
            <a:spAutoFit/>
          </a:bodyPr>
          <a:lstStyle/>
          <a:p>
            <a:pPr algn="ctr"/>
            <a:r>
              <a:rPr lang="en-US" sz="2800">
                <a:solidFill>
                  <a:schemeClr val="bg1"/>
                </a:solidFill>
                <a:latin typeface="Calibri" pitchFamily="34" charset="0"/>
              </a:rPr>
              <a:t>is defined as a ulcer produced on the </a:t>
            </a:r>
            <a:r>
              <a:rPr lang="en-US" sz="2800" b="1">
                <a:solidFill>
                  <a:schemeClr val="bg1"/>
                </a:solidFill>
                <a:latin typeface="Calibri" pitchFamily="34" charset="0"/>
              </a:rPr>
              <a:t>jejunal mucosa distal</a:t>
            </a:r>
            <a:r>
              <a:rPr lang="en-US" sz="2800">
                <a:solidFill>
                  <a:schemeClr val="bg1"/>
                </a:solidFill>
                <a:latin typeface="Calibri" pitchFamily="34" charset="0"/>
              </a:rPr>
              <a:t> to the gastro-jejunal anastomosis </a:t>
            </a:r>
            <a:r>
              <a:rPr lang="en-US" sz="2800" b="1">
                <a:solidFill>
                  <a:schemeClr val="bg1"/>
                </a:solidFill>
                <a:latin typeface="Calibri" pitchFamily="34" charset="0"/>
              </a:rPr>
              <a:t>after partial gastrectomy</a:t>
            </a:r>
            <a:r>
              <a:rPr lang="en-US" sz="2800">
                <a:solidFill>
                  <a:schemeClr val="bg1"/>
                </a:solidFill>
                <a:latin typeface="Calibri" pitchFamily="34" charset="0"/>
              </a:rPr>
              <a:t> for benign diseases such as gastric or duodenal ulcer or after surgery for morbid obesity</a:t>
            </a:r>
            <a:endParaRPr lang="it-IT" sz="2800">
              <a:solidFill>
                <a:schemeClr val="bg1"/>
              </a:solidFill>
              <a:latin typeface="Calibri" pitchFamily="34" charset="0"/>
            </a:endParaRPr>
          </a:p>
        </p:txBody>
      </p:sp>
      <p:sp>
        <p:nvSpPr>
          <p:cNvPr id="13" name="CasellaDiTesto 12"/>
          <p:cNvSpPr txBox="1">
            <a:spLocks noChangeArrowheads="1"/>
          </p:cNvSpPr>
          <p:nvPr/>
        </p:nvSpPr>
        <p:spPr bwMode="auto">
          <a:xfrm>
            <a:off x="6919913" y="4622800"/>
            <a:ext cx="5272087" cy="830263"/>
          </a:xfrm>
          <a:prstGeom prst="rect">
            <a:avLst/>
          </a:prstGeom>
          <a:solidFill>
            <a:schemeClr val="bg1">
              <a:alpha val="90195"/>
            </a:schemeClr>
          </a:solidFill>
          <a:ln w="9525">
            <a:noFill/>
            <a:miter lim="800000"/>
            <a:headEnd/>
            <a:tailEnd/>
          </a:ln>
        </p:spPr>
        <p:txBody>
          <a:bodyPr>
            <a:spAutoFit/>
          </a:bodyPr>
          <a:lstStyle/>
          <a:p>
            <a:r>
              <a:rPr lang="en-US" sz="2400">
                <a:solidFill>
                  <a:srgbClr val="404040"/>
                </a:solidFill>
                <a:latin typeface="Calibri" pitchFamily="34" charset="0"/>
              </a:rPr>
              <a:t>One of the </a:t>
            </a:r>
            <a:r>
              <a:rPr lang="en-US" sz="2400" b="1">
                <a:solidFill>
                  <a:srgbClr val="0E6A69"/>
                </a:solidFill>
                <a:latin typeface="Calibri" pitchFamily="34" charset="0"/>
              </a:rPr>
              <a:t>most common complications </a:t>
            </a:r>
            <a:r>
              <a:rPr lang="en-US" sz="2400">
                <a:solidFill>
                  <a:srgbClr val="404040"/>
                </a:solidFill>
                <a:latin typeface="Calibri" pitchFamily="34" charset="0"/>
              </a:rPr>
              <a:t>after MGB surgery </a:t>
            </a:r>
            <a:r>
              <a:rPr lang="it-IT" sz="2400" b="1">
                <a:solidFill>
                  <a:srgbClr val="0E6A69"/>
                </a:solidFill>
                <a:latin typeface="Calibri" pitchFamily="34" charset="0"/>
              </a:rPr>
              <a:t>from 0.6 to 16%</a:t>
            </a:r>
          </a:p>
        </p:txBody>
      </p:sp>
      <p:grpSp>
        <p:nvGrpSpPr>
          <p:cNvPr id="51206" name="Gruppo 16"/>
          <p:cNvGrpSpPr>
            <a:grpSpLocks/>
          </p:cNvGrpSpPr>
          <p:nvPr/>
        </p:nvGrpSpPr>
        <p:grpSpPr bwMode="auto">
          <a:xfrm>
            <a:off x="7351713" y="1192213"/>
            <a:ext cx="3557587" cy="3125787"/>
            <a:chOff x="8830716" y="620688"/>
            <a:chExt cx="2619375" cy="2619375"/>
          </a:xfrm>
        </p:grpSpPr>
        <p:pic>
          <p:nvPicPr>
            <p:cNvPr id="51209" name="Immagine 14" descr="Immagine che contiene testo, ascia, grafica vettoriale&#10;&#10;Descrizione generata automaticamente"/>
            <p:cNvPicPr>
              <a:picLocks noChangeAspect="1"/>
            </p:cNvPicPr>
            <p:nvPr/>
          </p:nvPicPr>
          <p:blipFill>
            <a:blip r:embed="rId2"/>
            <a:srcRect/>
            <a:stretch>
              <a:fillRect/>
            </a:stretch>
          </p:blipFill>
          <p:spPr bwMode="auto">
            <a:xfrm>
              <a:off x="8830716" y="620688"/>
              <a:ext cx="2619375" cy="2619375"/>
            </a:xfrm>
            <a:prstGeom prst="rect">
              <a:avLst/>
            </a:prstGeom>
            <a:noFill/>
            <a:ln w="9525">
              <a:noFill/>
              <a:miter lim="800000"/>
              <a:headEnd/>
              <a:tailEnd/>
            </a:ln>
          </p:spPr>
        </p:pic>
        <p:sp>
          <p:nvSpPr>
            <p:cNvPr id="16" name="Esplosione: 14 punte 8">
              <a:extLst/>
            </p:cNvPr>
            <p:cNvSpPr/>
            <p:nvPr/>
          </p:nvSpPr>
          <p:spPr>
            <a:xfrm>
              <a:off x="9918153" y="1731938"/>
              <a:ext cx="433388" cy="307975"/>
            </a:xfrm>
            <a:prstGeom prst="irregularSeal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grpSp>
      <p:pic>
        <p:nvPicPr>
          <p:cNvPr id="51207" name="Immagine 17" descr="Immagine che contiene frutta, mela&#10;&#10;Descrizione generata automaticamente"/>
          <p:cNvPicPr>
            <a:picLocks noChangeAspect="1"/>
          </p:cNvPicPr>
          <p:nvPr/>
        </p:nvPicPr>
        <p:blipFill>
          <a:blip r:embed="rId3"/>
          <a:srcRect/>
          <a:stretch>
            <a:fillRect/>
          </a:stretch>
        </p:blipFill>
        <p:spPr bwMode="auto">
          <a:xfrm>
            <a:off x="13692188" y="3873500"/>
            <a:ext cx="1943100" cy="1714500"/>
          </a:xfrm>
          <a:prstGeom prst="rect">
            <a:avLst/>
          </a:prstGeom>
          <a:noFill/>
          <a:ln w="9525">
            <a:noFill/>
            <a:miter lim="800000"/>
            <a:headEnd/>
            <a:tailEnd/>
          </a:ln>
        </p:spPr>
      </p:pic>
      <p:sp>
        <p:nvSpPr>
          <p:cNvPr id="19" name="Text Box 5">
            <a:extLst/>
          </p:cNvPr>
          <p:cNvSpPr txBox="1">
            <a:spLocks noChangeArrowheads="1"/>
          </p:cNvSpPr>
          <p:nvPr/>
        </p:nvSpPr>
        <p:spPr bwMode="auto">
          <a:xfrm>
            <a:off x="0" y="5849938"/>
            <a:ext cx="12174538" cy="615950"/>
          </a:xfrm>
          <a:prstGeom prst="rect">
            <a:avLst/>
          </a:prstGeom>
          <a:noFill/>
          <a:ln>
            <a:noFill/>
          </a:ln>
          <a:effectLst/>
          <a:extLst/>
        </p:spPr>
        <p:txBody>
          <a:bodyPr rIns="288000">
            <a:spAutoFit/>
          </a:bodyPr>
          <a:lstStyle/>
          <a:p>
            <a:pPr algn="r" fontAlgn="auto">
              <a:spcBef>
                <a:spcPts val="0"/>
              </a:spcBef>
              <a:spcAft>
                <a:spcPts val="0"/>
              </a:spcAft>
              <a:defRPr/>
            </a:pPr>
            <a:r>
              <a:rPr lang="en-US" altLang="it-IT" b="1" dirty="0" err="1">
                <a:solidFill>
                  <a:schemeClr val="bg1">
                    <a:lumMod val="65000"/>
                  </a:schemeClr>
                </a:solidFill>
                <a:latin typeface="Arial Narrow" panose="020B0606020202030204" pitchFamily="34" charset="0"/>
                <a:cs typeface="Arial" panose="020B0604020202020204" pitchFamily="34" charset="0"/>
              </a:rPr>
              <a:t>Deitel</a:t>
            </a:r>
            <a:r>
              <a:rPr lang="en-US" altLang="it-IT" b="1" dirty="0">
                <a:solidFill>
                  <a:schemeClr val="bg1">
                    <a:lumMod val="65000"/>
                  </a:schemeClr>
                </a:solidFill>
                <a:latin typeface="Arial Narrow" panose="020B0606020202030204" pitchFamily="34" charset="0"/>
                <a:cs typeface="Arial" panose="020B0604020202020204" pitchFamily="34" charset="0"/>
              </a:rPr>
              <a:t> M (Ed.), Essentials of Mini ‒ One Anastomosis Gastric Bypass</a:t>
            </a:r>
          </a:p>
          <a:p>
            <a:pPr algn="r" fontAlgn="auto">
              <a:spcBef>
                <a:spcPts val="0"/>
              </a:spcBef>
              <a:spcAft>
                <a:spcPts val="0"/>
              </a:spcAft>
              <a:defRPr/>
            </a:pPr>
            <a:r>
              <a:rPr lang="pt-BR" altLang="it-IT" sz="1600" i="1" dirty="0">
                <a:solidFill>
                  <a:schemeClr val="bg1">
                    <a:lumMod val="65000"/>
                  </a:schemeClr>
                </a:solidFill>
                <a:latin typeface="Arial Narrow" panose="020B0606020202030204" pitchFamily="34" charset="0"/>
                <a:cs typeface="Arial" panose="020B0604020202020204" pitchFamily="34" charset="0"/>
              </a:rPr>
              <a:t>2018, Springer International Publishing, </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2" presetClass="entr" presetSubtype="2" fill="hold" grpId="0" nodeType="after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10" presetClass="entr" presetSubtype="0" fill="hold" grpId="0" nodeType="afterEffect">
                                  <p:stCondLst>
                                    <p:cond delay="25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13"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ttangolo 1"/>
          <p:cNvSpPr>
            <a:spLocks noChangeArrowheads="1"/>
          </p:cNvSpPr>
          <p:nvPr/>
        </p:nvSpPr>
        <p:spPr bwMode="auto">
          <a:xfrm>
            <a:off x="1844675" y="82550"/>
            <a:ext cx="10329863" cy="830263"/>
          </a:xfrm>
          <a:prstGeom prst="rect">
            <a:avLst/>
          </a:prstGeom>
          <a:noFill/>
          <a:ln w="9525">
            <a:noFill/>
            <a:miter lim="800000"/>
            <a:headEnd/>
            <a:tailEnd/>
          </a:ln>
        </p:spPr>
        <p:txBody>
          <a:bodyPr lIns="216000" rIns="288000">
            <a:spAutoFit/>
          </a:bodyPr>
          <a:lstStyle/>
          <a:p>
            <a:pPr lvl="1" algn="r"/>
            <a:r>
              <a:rPr lang="en-US" altLang="it-IT" sz="4800">
                <a:solidFill>
                  <a:srgbClr val="006666"/>
                </a:solidFill>
                <a:latin typeface="Arial Narrow" pitchFamily="34" charset="0"/>
                <a:cs typeface="Helvetica" pitchFamily="34" charset="0"/>
              </a:rPr>
              <a:t>MARGINAL ULCER (or stomal ulcer)</a:t>
            </a:r>
          </a:p>
        </p:txBody>
      </p:sp>
      <p:sp>
        <p:nvSpPr>
          <p:cNvPr id="3" name="Rettangolo 2">
            <a:extLst/>
          </p:cNvPr>
          <p:cNvSpPr/>
          <p:nvPr/>
        </p:nvSpPr>
        <p:spPr>
          <a:xfrm>
            <a:off x="0" y="1044575"/>
            <a:ext cx="6096000" cy="4695825"/>
          </a:xfrm>
          <a:prstGeom prst="rect">
            <a:avLst/>
          </a:prstGeom>
          <a:solidFill>
            <a:srgbClr val="0066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2400" dirty="0"/>
          </a:p>
        </p:txBody>
      </p:sp>
      <p:sp>
        <p:nvSpPr>
          <p:cNvPr id="5" name="CasellaDiTesto 4"/>
          <p:cNvSpPr txBox="1"/>
          <p:nvPr/>
        </p:nvSpPr>
        <p:spPr>
          <a:xfrm>
            <a:off x="119063" y="1408113"/>
            <a:ext cx="5857875" cy="3968750"/>
          </a:xfrm>
          <a:prstGeom prst="rect">
            <a:avLst/>
          </a:prstGeom>
          <a:noFill/>
        </p:spPr>
        <p:txBody>
          <a:bodyPr>
            <a:spAutoFit/>
          </a:bodyPr>
          <a:lstStyle/>
          <a:p>
            <a:pPr fontAlgn="auto">
              <a:spcBef>
                <a:spcPts val="0"/>
              </a:spcBef>
              <a:spcAft>
                <a:spcPts val="0"/>
              </a:spcAft>
              <a:defRPr/>
            </a:pPr>
            <a:r>
              <a:rPr lang="en-US" sz="2800" b="1" dirty="0">
                <a:solidFill>
                  <a:schemeClr val="bg1"/>
                </a:solidFill>
                <a:latin typeface="+mn-lt"/>
                <a:cs typeface="+mn-cs"/>
              </a:rPr>
              <a:t>RISK FACTOR:</a:t>
            </a:r>
          </a:p>
          <a:p>
            <a:pPr marL="457200" indent="-457200" fontAlgn="auto">
              <a:spcBef>
                <a:spcPts val="0"/>
              </a:spcBef>
              <a:spcAft>
                <a:spcPts val="0"/>
              </a:spcAft>
              <a:buFont typeface="Arial" panose="020B0604020202020204" pitchFamily="34" charset="0"/>
              <a:buChar char="•"/>
              <a:defRPr/>
            </a:pPr>
            <a:r>
              <a:rPr lang="en-US" sz="2800" dirty="0">
                <a:solidFill>
                  <a:schemeClr val="bg1"/>
                </a:solidFill>
                <a:latin typeface="+mn-lt"/>
                <a:cs typeface="+mn-cs"/>
              </a:rPr>
              <a:t>Smoking </a:t>
            </a:r>
          </a:p>
          <a:p>
            <a:pPr marL="457200" indent="-457200" fontAlgn="auto">
              <a:spcBef>
                <a:spcPts val="0"/>
              </a:spcBef>
              <a:spcAft>
                <a:spcPts val="0"/>
              </a:spcAft>
              <a:buFont typeface="Arial" panose="020B0604020202020204" pitchFamily="34" charset="0"/>
              <a:buChar char="•"/>
              <a:defRPr/>
            </a:pPr>
            <a:r>
              <a:rPr lang="en-US" sz="2800" dirty="0">
                <a:solidFill>
                  <a:schemeClr val="bg1"/>
                </a:solidFill>
                <a:latin typeface="+mn-lt"/>
                <a:cs typeface="+mn-cs"/>
              </a:rPr>
              <a:t>A large gastric pouch </a:t>
            </a:r>
          </a:p>
          <a:p>
            <a:pPr marL="457200" indent="-457200" fontAlgn="auto">
              <a:spcBef>
                <a:spcPts val="0"/>
              </a:spcBef>
              <a:spcAft>
                <a:spcPts val="0"/>
              </a:spcAft>
              <a:buFont typeface="Arial" panose="020B0604020202020204" pitchFamily="34" charset="0"/>
              <a:buChar char="•"/>
              <a:defRPr/>
            </a:pPr>
            <a:r>
              <a:rPr lang="en-US" sz="2800" dirty="0">
                <a:solidFill>
                  <a:schemeClr val="bg1"/>
                </a:solidFill>
                <a:latin typeface="+mn-lt"/>
                <a:cs typeface="+mn-cs"/>
              </a:rPr>
              <a:t>Gastric fistulas</a:t>
            </a:r>
          </a:p>
          <a:p>
            <a:pPr marL="457200" indent="-457200" fontAlgn="auto">
              <a:spcBef>
                <a:spcPts val="0"/>
              </a:spcBef>
              <a:spcAft>
                <a:spcPts val="0"/>
              </a:spcAft>
              <a:buFont typeface="Arial" panose="020B0604020202020204" pitchFamily="34" charset="0"/>
              <a:buChar char="•"/>
              <a:defRPr/>
            </a:pPr>
            <a:r>
              <a:rPr lang="en-US" sz="2800" dirty="0">
                <a:solidFill>
                  <a:schemeClr val="bg1"/>
                </a:solidFill>
                <a:latin typeface="+mn-lt"/>
                <a:cs typeface="+mn-cs"/>
              </a:rPr>
              <a:t>Use of non-absorbable sutures </a:t>
            </a:r>
          </a:p>
          <a:p>
            <a:pPr marL="457200" indent="-457200" fontAlgn="auto">
              <a:spcBef>
                <a:spcPts val="0"/>
              </a:spcBef>
              <a:spcAft>
                <a:spcPts val="0"/>
              </a:spcAft>
              <a:buFont typeface="Arial" panose="020B0604020202020204" pitchFamily="34" charset="0"/>
              <a:buChar char="•"/>
              <a:defRPr/>
            </a:pPr>
            <a:r>
              <a:rPr lang="en-US" sz="2800" dirty="0">
                <a:solidFill>
                  <a:schemeClr val="bg1"/>
                </a:solidFill>
                <a:latin typeface="+mn-lt"/>
                <a:cs typeface="+mn-cs"/>
              </a:rPr>
              <a:t>Use of non steroid anti-</a:t>
            </a:r>
            <a:r>
              <a:rPr lang="en-US" sz="2800" dirty="0" err="1">
                <a:solidFill>
                  <a:schemeClr val="bg1"/>
                </a:solidFill>
                <a:latin typeface="+mn-lt"/>
                <a:cs typeface="+mn-cs"/>
              </a:rPr>
              <a:t>inflamatory</a:t>
            </a:r>
            <a:r>
              <a:rPr lang="en-US" sz="2800" dirty="0">
                <a:solidFill>
                  <a:schemeClr val="bg1"/>
                </a:solidFill>
                <a:latin typeface="+mn-lt"/>
                <a:cs typeface="+mn-cs"/>
              </a:rPr>
              <a:t> or systemic steroid medications</a:t>
            </a:r>
          </a:p>
          <a:p>
            <a:pPr marL="457200" indent="-457200" fontAlgn="auto">
              <a:spcBef>
                <a:spcPts val="0"/>
              </a:spcBef>
              <a:spcAft>
                <a:spcPts val="0"/>
              </a:spcAft>
              <a:buFont typeface="Arial" panose="020B0604020202020204" pitchFamily="34" charset="0"/>
              <a:buChar char="•"/>
              <a:defRPr/>
            </a:pPr>
            <a:r>
              <a:rPr lang="en-US" sz="2800" dirty="0">
                <a:solidFill>
                  <a:schemeClr val="bg1"/>
                </a:solidFill>
                <a:latin typeface="+mn-lt"/>
                <a:cs typeface="+mn-cs"/>
              </a:rPr>
              <a:t>H. pylori infection </a:t>
            </a:r>
          </a:p>
          <a:p>
            <a:pPr fontAlgn="auto">
              <a:spcBef>
                <a:spcPts val="0"/>
              </a:spcBef>
              <a:spcAft>
                <a:spcPts val="0"/>
              </a:spcAft>
              <a:defRPr/>
            </a:pPr>
            <a:endParaRPr lang="it-IT" sz="2800" dirty="0">
              <a:solidFill>
                <a:schemeClr val="bg1"/>
              </a:solidFill>
              <a:latin typeface="+mn-lt"/>
              <a:cs typeface="+mn-cs"/>
            </a:endParaRPr>
          </a:p>
        </p:txBody>
      </p:sp>
      <p:sp>
        <p:nvSpPr>
          <p:cNvPr id="19" name="Text Box 5">
            <a:extLst/>
          </p:cNvPr>
          <p:cNvSpPr txBox="1">
            <a:spLocks noChangeArrowheads="1"/>
          </p:cNvSpPr>
          <p:nvPr/>
        </p:nvSpPr>
        <p:spPr bwMode="auto">
          <a:xfrm>
            <a:off x="0" y="5849938"/>
            <a:ext cx="12174538" cy="615950"/>
          </a:xfrm>
          <a:prstGeom prst="rect">
            <a:avLst/>
          </a:prstGeom>
          <a:noFill/>
          <a:ln>
            <a:noFill/>
          </a:ln>
          <a:effectLst/>
          <a:extLst/>
        </p:spPr>
        <p:txBody>
          <a:bodyPr rIns="288000">
            <a:spAutoFit/>
          </a:bodyPr>
          <a:lstStyle/>
          <a:p>
            <a:pPr algn="r" fontAlgn="auto">
              <a:spcBef>
                <a:spcPts val="0"/>
              </a:spcBef>
              <a:spcAft>
                <a:spcPts val="0"/>
              </a:spcAft>
              <a:defRPr/>
            </a:pPr>
            <a:r>
              <a:rPr lang="en-US" altLang="it-IT" b="1" dirty="0" err="1">
                <a:solidFill>
                  <a:schemeClr val="bg1">
                    <a:lumMod val="65000"/>
                  </a:schemeClr>
                </a:solidFill>
                <a:latin typeface="Arial Narrow" panose="020B0606020202030204" pitchFamily="34" charset="0"/>
                <a:cs typeface="Arial" panose="020B0604020202020204" pitchFamily="34" charset="0"/>
              </a:rPr>
              <a:t>Deitel</a:t>
            </a:r>
            <a:r>
              <a:rPr lang="en-US" altLang="it-IT" b="1" dirty="0">
                <a:solidFill>
                  <a:schemeClr val="bg1">
                    <a:lumMod val="65000"/>
                  </a:schemeClr>
                </a:solidFill>
                <a:latin typeface="Arial Narrow" panose="020B0606020202030204" pitchFamily="34" charset="0"/>
                <a:cs typeface="Arial" panose="020B0604020202020204" pitchFamily="34" charset="0"/>
              </a:rPr>
              <a:t> M (Ed.), Essentials of Mini ‒ One Anastomosis Gastric Bypass</a:t>
            </a:r>
          </a:p>
          <a:p>
            <a:pPr algn="r" fontAlgn="auto">
              <a:spcBef>
                <a:spcPts val="0"/>
              </a:spcBef>
              <a:spcAft>
                <a:spcPts val="0"/>
              </a:spcAft>
              <a:defRPr/>
            </a:pPr>
            <a:r>
              <a:rPr lang="pt-BR" altLang="it-IT" sz="1600" i="1" dirty="0">
                <a:solidFill>
                  <a:schemeClr val="bg1">
                    <a:lumMod val="65000"/>
                  </a:schemeClr>
                </a:solidFill>
                <a:latin typeface="Arial Narrow" panose="020B0606020202030204" pitchFamily="34" charset="0"/>
                <a:cs typeface="Arial" panose="020B0604020202020204" pitchFamily="34" charset="0"/>
              </a:rPr>
              <a:t>2018, Springer International Publishing, </a:t>
            </a:r>
          </a:p>
        </p:txBody>
      </p:sp>
      <p:pic>
        <p:nvPicPr>
          <p:cNvPr id="2" name="Immagine 1"/>
          <p:cNvPicPr>
            <a:picLocks noChangeAspect="1"/>
          </p:cNvPicPr>
          <p:nvPr/>
        </p:nvPicPr>
        <p:blipFill>
          <a:blip r:embed="rId2"/>
          <a:stretch>
            <a:fillRect/>
          </a:stretch>
        </p:blipFill>
        <p:spPr>
          <a:xfrm>
            <a:off x="7186013" y="1576188"/>
            <a:ext cx="3560373" cy="3121423"/>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srcRect/>
          <a:stretch>
            <a:fillRect/>
          </a:stretch>
        </p:blipFill>
        <p:spPr bwMode="auto">
          <a:xfrm>
            <a:off x="0" y="1036638"/>
            <a:ext cx="12187238" cy="4694237"/>
          </a:xfrm>
          <a:prstGeom prst="rect">
            <a:avLst/>
          </a:prstGeom>
          <a:noFill/>
          <a:ln w="9525">
            <a:noFill/>
            <a:miter lim="800000"/>
            <a:headEnd/>
            <a:tailEnd/>
          </a:ln>
        </p:spPr>
      </p:pic>
      <p:sp>
        <p:nvSpPr>
          <p:cNvPr id="53250"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Controversies in Literature</a:t>
            </a:r>
          </a:p>
        </p:txBody>
      </p:sp>
      <p:sp>
        <p:nvSpPr>
          <p:cNvPr id="13" name="Rettangolo 12">
            <a:extLst/>
          </p:cNvPr>
          <p:cNvSpPr/>
          <p:nvPr/>
        </p:nvSpPr>
        <p:spPr>
          <a:xfrm>
            <a:off x="6096000" y="1036638"/>
            <a:ext cx="6096000" cy="4694237"/>
          </a:xfrm>
          <a:prstGeom prst="rect">
            <a:avLst/>
          </a:prstGeom>
          <a:solidFill>
            <a:srgbClr val="00666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en-US" altLang="it-IT" dirty="0">
              <a:solidFill>
                <a:prstClr val="white"/>
              </a:solidFill>
            </a:endParaRPr>
          </a:p>
        </p:txBody>
      </p:sp>
      <p:sp>
        <p:nvSpPr>
          <p:cNvPr id="14" name="CasellaDiTesto 13">
            <a:extLst/>
          </p:cNvPr>
          <p:cNvSpPr txBox="1"/>
          <p:nvPr/>
        </p:nvSpPr>
        <p:spPr>
          <a:xfrm>
            <a:off x="6256338" y="1233488"/>
            <a:ext cx="5775325" cy="2676525"/>
          </a:xfrm>
          <a:prstGeom prst="rect">
            <a:avLst/>
          </a:prstGeom>
          <a:noFill/>
          <a:ln>
            <a:noFill/>
          </a:ln>
        </p:spPr>
        <p:style>
          <a:lnRef idx="2">
            <a:schemeClr val="dk1"/>
          </a:lnRef>
          <a:fillRef idx="1">
            <a:schemeClr val="lt1"/>
          </a:fillRef>
          <a:effectRef idx="0">
            <a:schemeClr val="dk1"/>
          </a:effectRef>
          <a:fontRef idx="minor">
            <a:schemeClr val="dk1"/>
          </a:fontRef>
        </p:style>
        <p:txBody>
          <a:bodyPr>
            <a:spAutoFit/>
          </a:bodyPr>
          <a:lstStyle/>
          <a:p>
            <a:pPr fontAlgn="auto">
              <a:spcBef>
                <a:spcPts val="0"/>
              </a:spcBef>
              <a:spcAft>
                <a:spcPts val="0"/>
              </a:spcAft>
              <a:defRPr/>
            </a:pPr>
            <a:r>
              <a:rPr lang="en-US" sz="2800" dirty="0">
                <a:solidFill>
                  <a:schemeClr val="bg1"/>
                </a:solidFill>
              </a:rPr>
              <a:t>“This procedure is associated with a </a:t>
            </a:r>
            <a:r>
              <a:rPr lang="en-US" sz="2800" b="1" dirty="0">
                <a:solidFill>
                  <a:schemeClr val="bg1"/>
                </a:solidFill>
              </a:rPr>
              <a:t>high incidence of marginal ulcers (MU) </a:t>
            </a:r>
            <a:r>
              <a:rPr lang="en-US" sz="2800" dirty="0">
                <a:solidFill>
                  <a:schemeClr val="bg1"/>
                </a:solidFill>
              </a:rPr>
              <a:t>that do not heal on medical management due to the constant </a:t>
            </a:r>
            <a:r>
              <a:rPr lang="en-US" sz="2800" b="1" dirty="0">
                <a:solidFill>
                  <a:schemeClr val="bg1"/>
                </a:solidFill>
              </a:rPr>
              <a:t>exposure of </a:t>
            </a:r>
            <a:r>
              <a:rPr lang="en-US" sz="2800" b="1" dirty="0" err="1">
                <a:solidFill>
                  <a:schemeClr val="bg1"/>
                </a:solidFill>
              </a:rPr>
              <a:t>gastrojejunostomy</a:t>
            </a:r>
            <a:r>
              <a:rPr lang="en-US" sz="2800" b="1" dirty="0">
                <a:solidFill>
                  <a:schemeClr val="bg1"/>
                </a:solidFill>
              </a:rPr>
              <a:t> to bile and pancreatic juices</a:t>
            </a:r>
            <a:r>
              <a:rPr lang="en-US" sz="2800" dirty="0">
                <a:solidFill>
                  <a:schemeClr val="bg1"/>
                </a:solidFill>
              </a:rPr>
              <a:t>.”</a:t>
            </a:r>
          </a:p>
        </p:txBody>
      </p:sp>
      <p:sp>
        <p:nvSpPr>
          <p:cNvPr id="11" name="CasellaDiTesto 10"/>
          <p:cNvSpPr txBox="1">
            <a:spLocks noChangeArrowheads="1"/>
          </p:cNvSpPr>
          <p:nvPr/>
        </p:nvSpPr>
        <p:spPr bwMode="auto">
          <a:xfrm>
            <a:off x="6256338" y="4106863"/>
            <a:ext cx="5775325" cy="1476375"/>
          </a:xfrm>
          <a:prstGeom prst="rect">
            <a:avLst/>
          </a:prstGeom>
          <a:noFill/>
          <a:ln w="9525">
            <a:noFill/>
            <a:miter lim="800000"/>
            <a:headEnd/>
            <a:tailEnd/>
          </a:ln>
        </p:spPr>
        <p:txBody>
          <a:bodyPr>
            <a:spAutoFit/>
          </a:bodyPr>
          <a:lstStyle/>
          <a:p>
            <a:r>
              <a:rPr lang="it-IT" b="1">
                <a:solidFill>
                  <a:schemeClr val="bg1"/>
                </a:solidFill>
                <a:latin typeface="Calibri" pitchFamily="34" charset="0"/>
              </a:rPr>
              <a:t>Johnson WH, Fernanadez AZ, Farrell TM et al.</a:t>
            </a:r>
            <a:r>
              <a:rPr lang="it-IT">
                <a:solidFill>
                  <a:schemeClr val="bg1"/>
                </a:solidFill>
                <a:latin typeface="Calibri" pitchFamily="34" charset="0"/>
              </a:rPr>
              <a:t>,</a:t>
            </a:r>
            <a:r>
              <a:rPr lang="it-IT" b="1">
                <a:solidFill>
                  <a:schemeClr val="bg1"/>
                </a:solidFill>
                <a:latin typeface="Calibri" pitchFamily="34" charset="0"/>
              </a:rPr>
              <a:t> </a:t>
            </a:r>
            <a:r>
              <a:rPr lang="it-IT">
                <a:solidFill>
                  <a:schemeClr val="bg1"/>
                </a:solidFill>
                <a:latin typeface="Calibri" pitchFamily="34" charset="0"/>
              </a:rPr>
              <a:t>Surgical revision of loop (“mini”) gastric bypass procedure: multicenter review of complications and conversions to Roux-en-Y gastric bypass. </a:t>
            </a:r>
          </a:p>
          <a:p>
            <a:r>
              <a:rPr lang="it-IT" i="1">
                <a:solidFill>
                  <a:schemeClr val="bg1"/>
                </a:solidFill>
                <a:latin typeface="Calibri" pitchFamily="34" charset="0"/>
              </a:rPr>
              <a:t>Surg Obes Relat Dis 2007; 3: 37–41.</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dirty="0">
                <a:solidFill>
                  <a:srgbClr val="006666"/>
                </a:solidFill>
                <a:latin typeface="Arial Narrow" pitchFamily="34" charset="0"/>
                <a:cs typeface="Helvetica" pitchFamily="34" charset="0"/>
              </a:rPr>
              <a:t>RECENTLY</a:t>
            </a:r>
          </a:p>
        </p:txBody>
      </p:sp>
      <p:grpSp>
        <p:nvGrpSpPr>
          <p:cNvPr id="11" name="Gruppo 10"/>
          <p:cNvGrpSpPr>
            <a:grpSpLocks/>
          </p:cNvGrpSpPr>
          <p:nvPr/>
        </p:nvGrpSpPr>
        <p:grpSpPr bwMode="auto">
          <a:xfrm>
            <a:off x="-9525" y="1036638"/>
            <a:ext cx="12218988" cy="4694237"/>
            <a:chOff x="-8941" y="1036799"/>
            <a:chExt cx="12217925" cy="4694401"/>
          </a:xfrm>
        </p:grpSpPr>
        <p:sp>
          <p:nvSpPr>
            <p:cNvPr id="5" name="Rettangolo 4">
              <a:extLst/>
            </p:cNvPr>
            <p:cNvSpPr/>
            <p:nvPr/>
          </p:nvSpPr>
          <p:spPr>
            <a:xfrm>
              <a:off x="-8941" y="1036799"/>
              <a:ext cx="1757210" cy="4694401"/>
            </a:xfrm>
            <a:prstGeom prst="rect">
              <a:avLst/>
            </a:prstGeom>
            <a:solidFill>
              <a:srgbClr val="F8F8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00" dirty="0"/>
            </a:p>
          </p:txBody>
        </p:sp>
        <p:pic>
          <p:nvPicPr>
            <p:cNvPr id="54280" name="Immagine 5"/>
            <p:cNvPicPr>
              <a:picLocks noChangeAspect="1"/>
            </p:cNvPicPr>
            <p:nvPr/>
          </p:nvPicPr>
          <p:blipFill>
            <a:blip r:embed="rId2"/>
            <a:srcRect/>
            <a:stretch>
              <a:fillRect/>
            </a:stretch>
          </p:blipFill>
          <p:spPr bwMode="auto">
            <a:xfrm>
              <a:off x="1491175" y="1036799"/>
              <a:ext cx="10717809" cy="4694400"/>
            </a:xfrm>
            <a:prstGeom prst="rect">
              <a:avLst/>
            </a:prstGeom>
            <a:noFill/>
            <a:ln w="9525">
              <a:noFill/>
              <a:miter lim="800000"/>
              <a:headEnd/>
              <a:tailEnd/>
            </a:ln>
          </p:spPr>
        </p:pic>
      </p:grpSp>
      <p:sp>
        <p:nvSpPr>
          <p:cNvPr id="3" name="CasellaDiTesto 2"/>
          <p:cNvSpPr txBox="1">
            <a:spLocks noChangeArrowheads="1"/>
          </p:cNvSpPr>
          <p:nvPr/>
        </p:nvSpPr>
        <p:spPr bwMode="auto">
          <a:xfrm>
            <a:off x="230188" y="1296988"/>
            <a:ext cx="8443912" cy="1006475"/>
          </a:xfrm>
          <a:prstGeom prst="rect">
            <a:avLst/>
          </a:prstGeom>
          <a:noFill/>
          <a:ln w="9525">
            <a:noFill/>
            <a:miter lim="800000"/>
            <a:headEnd/>
            <a:tailEnd/>
          </a:ln>
        </p:spPr>
        <p:txBody>
          <a:bodyPr>
            <a:spAutoFit/>
          </a:bodyPr>
          <a:lstStyle/>
          <a:p>
            <a:r>
              <a:rPr lang="en-US" sz="2000">
                <a:solidFill>
                  <a:srgbClr val="404040"/>
                </a:solidFill>
                <a:latin typeface="Calibri" pitchFamily="34" charset="0"/>
              </a:rPr>
              <a:t> </a:t>
            </a:r>
            <a:r>
              <a:rPr lang="en-US" sz="2000" b="1">
                <a:solidFill>
                  <a:srgbClr val="0E6A69"/>
                </a:solidFill>
                <a:latin typeface="Calibri" pitchFamily="34" charset="0"/>
              </a:rPr>
              <a:t>Marginal ulcers are expected to be less after OAGB </a:t>
            </a:r>
            <a:r>
              <a:rPr lang="en-US" sz="2000">
                <a:solidFill>
                  <a:srgbClr val="404040"/>
                </a:solidFill>
                <a:latin typeface="Calibri" pitchFamily="34" charset="0"/>
              </a:rPr>
              <a:t>due to mixing of gastric juice with bile, alkaline pancreatic secretions and secretions of Brunner’s glands of duodenum. </a:t>
            </a:r>
            <a:endParaRPr lang="it-IT" sz="2000">
              <a:solidFill>
                <a:srgbClr val="404040"/>
              </a:solidFill>
              <a:latin typeface="Calibri" pitchFamily="34" charset="0"/>
            </a:endParaRPr>
          </a:p>
        </p:txBody>
      </p:sp>
      <p:sp>
        <p:nvSpPr>
          <p:cNvPr id="8" name="CasellaDiTesto 7"/>
          <p:cNvSpPr txBox="1">
            <a:spLocks noChangeArrowheads="1"/>
          </p:cNvSpPr>
          <p:nvPr/>
        </p:nvSpPr>
        <p:spPr bwMode="auto">
          <a:xfrm>
            <a:off x="230188" y="2922588"/>
            <a:ext cx="8866187" cy="585787"/>
          </a:xfrm>
          <a:prstGeom prst="rect">
            <a:avLst/>
          </a:prstGeom>
          <a:noFill/>
          <a:ln w="9525">
            <a:noFill/>
            <a:miter lim="800000"/>
            <a:headEnd/>
            <a:tailEnd/>
          </a:ln>
        </p:spPr>
        <p:txBody>
          <a:bodyPr>
            <a:spAutoFit/>
          </a:bodyPr>
          <a:lstStyle/>
          <a:p>
            <a:r>
              <a:rPr lang="it-IT" sz="1600" b="1" dirty="0" err="1">
                <a:solidFill>
                  <a:srgbClr val="404040"/>
                </a:solidFill>
                <a:latin typeface="Calibri" pitchFamily="34" charset="0"/>
              </a:rPr>
              <a:t>Baksi</a:t>
            </a:r>
            <a:r>
              <a:rPr lang="it-IT" sz="1600" b="1" dirty="0">
                <a:solidFill>
                  <a:srgbClr val="404040"/>
                </a:solidFill>
                <a:latin typeface="Calibri" pitchFamily="34" charset="0"/>
              </a:rPr>
              <a:t>, A. et al. </a:t>
            </a:r>
            <a:r>
              <a:rPr lang="it-IT" sz="1600" b="1" dirty="0" err="1">
                <a:solidFill>
                  <a:srgbClr val="404040"/>
                </a:solidFill>
                <a:latin typeface="Calibri" pitchFamily="34" charset="0"/>
              </a:rPr>
              <a:t>Should</a:t>
            </a:r>
            <a:r>
              <a:rPr lang="it-IT" sz="1600" b="1" dirty="0">
                <a:solidFill>
                  <a:srgbClr val="404040"/>
                </a:solidFill>
                <a:latin typeface="Calibri" pitchFamily="34" charset="0"/>
              </a:rPr>
              <a:t> </a:t>
            </a:r>
            <a:r>
              <a:rPr lang="it-IT" sz="1600" b="1" dirty="0" err="1">
                <a:solidFill>
                  <a:srgbClr val="404040"/>
                </a:solidFill>
                <a:latin typeface="Calibri" pitchFamily="34" charset="0"/>
              </a:rPr>
              <a:t>Surveillance</a:t>
            </a:r>
            <a:r>
              <a:rPr lang="it-IT" sz="1600" b="1" dirty="0">
                <a:solidFill>
                  <a:srgbClr val="404040"/>
                </a:solidFill>
                <a:latin typeface="Calibri" pitchFamily="34" charset="0"/>
              </a:rPr>
              <a:t> </a:t>
            </a:r>
            <a:r>
              <a:rPr lang="it-IT" sz="1600" b="1" dirty="0" err="1">
                <a:solidFill>
                  <a:srgbClr val="404040"/>
                </a:solidFill>
                <a:latin typeface="Calibri" pitchFamily="34" charset="0"/>
              </a:rPr>
              <a:t>Endoscopy</a:t>
            </a:r>
            <a:r>
              <a:rPr lang="it-IT" sz="1600" b="1" dirty="0">
                <a:solidFill>
                  <a:srgbClr val="404040"/>
                </a:solidFill>
                <a:latin typeface="Calibri" pitchFamily="34" charset="0"/>
              </a:rPr>
              <a:t> Be Routine </a:t>
            </a:r>
            <a:r>
              <a:rPr lang="it-IT" sz="1600" b="1" dirty="0" err="1">
                <a:solidFill>
                  <a:srgbClr val="404040"/>
                </a:solidFill>
                <a:latin typeface="Calibri" pitchFamily="34" charset="0"/>
              </a:rPr>
              <a:t>After</a:t>
            </a:r>
            <a:r>
              <a:rPr lang="it-IT" sz="1600" b="1" dirty="0">
                <a:solidFill>
                  <a:srgbClr val="404040"/>
                </a:solidFill>
                <a:latin typeface="Calibri" pitchFamily="34" charset="0"/>
              </a:rPr>
              <a:t> </a:t>
            </a:r>
            <a:r>
              <a:rPr lang="it-IT" sz="1600" b="1" dirty="0" err="1">
                <a:solidFill>
                  <a:srgbClr val="404040"/>
                </a:solidFill>
                <a:latin typeface="Calibri" pitchFamily="34" charset="0"/>
              </a:rPr>
              <a:t>One</a:t>
            </a:r>
            <a:r>
              <a:rPr lang="it-IT" sz="1600" b="1" dirty="0">
                <a:solidFill>
                  <a:srgbClr val="404040"/>
                </a:solidFill>
                <a:latin typeface="Calibri" pitchFamily="34" charset="0"/>
              </a:rPr>
              <a:t> </a:t>
            </a:r>
            <a:r>
              <a:rPr lang="it-IT" sz="1600" b="1" dirty="0" err="1" smtClean="0">
                <a:solidFill>
                  <a:srgbClr val="404040"/>
                </a:solidFill>
                <a:latin typeface="Calibri" pitchFamily="34" charset="0"/>
              </a:rPr>
              <a:t>Anastomosis</a:t>
            </a:r>
            <a:r>
              <a:rPr lang="it-IT" sz="1600" b="1" dirty="0" smtClean="0">
                <a:solidFill>
                  <a:srgbClr val="404040"/>
                </a:solidFill>
                <a:latin typeface="Calibri" pitchFamily="34" charset="0"/>
              </a:rPr>
              <a:t> </a:t>
            </a:r>
            <a:r>
              <a:rPr lang="it-IT" sz="1600" b="1" dirty="0" err="1">
                <a:solidFill>
                  <a:srgbClr val="404040"/>
                </a:solidFill>
                <a:latin typeface="Calibri" pitchFamily="34" charset="0"/>
              </a:rPr>
              <a:t>Gastric</a:t>
            </a:r>
            <a:r>
              <a:rPr lang="it-IT" sz="1600" b="1" dirty="0">
                <a:solidFill>
                  <a:srgbClr val="404040"/>
                </a:solidFill>
                <a:latin typeface="Calibri" pitchFamily="34" charset="0"/>
              </a:rPr>
              <a:t> Bypass to </a:t>
            </a:r>
            <a:r>
              <a:rPr lang="it-IT" sz="1600" b="1" dirty="0" err="1">
                <a:solidFill>
                  <a:srgbClr val="404040"/>
                </a:solidFill>
                <a:latin typeface="Calibri" pitchFamily="34" charset="0"/>
              </a:rPr>
              <a:t>Detect</a:t>
            </a:r>
            <a:r>
              <a:rPr lang="it-IT" sz="1600" b="1" dirty="0">
                <a:solidFill>
                  <a:srgbClr val="404040"/>
                </a:solidFill>
                <a:latin typeface="Calibri" pitchFamily="34" charset="0"/>
              </a:rPr>
              <a:t> </a:t>
            </a:r>
            <a:r>
              <a:rPr lang="it-IT" sz="1600" b="1" dirty="0" err="1">
                <a:solidFill>
                  <a:srgbClr val="404040"/>
                </a:solidFill>
                <a:latin typeface="Calibri" pitchFamily="34" charset="0"/>
              </a:rPr>
              <a:t>Marginal</a:t>
            </a:r>
            <a:r>
              <a:rPr lang="it-IT" sz="1600" b="1" dirty="0">
                <a:solidFill>
                  <a:srgbClr val="404040"/>
                </a:solidFill>
                <a:latin typeface="Calibri" pitchFamily="34" charset="0"/>
              </a:rPr>
              <a:t> </a:t>
            </a:r>
            <a:r>
              <a:rPr lang="it-IT" sz="1600" b="1" dirty="0" err="1">
                <a:solidFill>
                  <a:srgbClr val="404040"/>
                </a:solidFill>
                <a:latin typeface="Calibri" pitchFamily="34" charset="0"/>
              </a:rPr>
              <a:t>Ulcers</a:t>
            </a:r>
            <a:r>
              <a:rPr lang="it-IT" sz="1600" b="1" dirty="0">
                <a:solidFill>
                  <a:srgbClr val="404040"/>
                </a:solidFill>
                <a:latin typeface="Calibri" pitchFamily="34" charset="0"/>
              </a:rPr>
              <a:t>: </a:t>
            </a:r>
            <a:r>
              <a:rPr lang="it-IT" sz="1600" b="1" dirty="0" err="1">
                <a:solidFill>
                  <a:srgbClr val="404040"/>
                </a:solidFill>
                <a:latin typeface="Calibri" pitchFamily="34" charset="0"/>
              </a:rPr>
              <a:t>Initial</a:t>
            </a:r>
            <a:r>
              <a:rPr lang="it-IT" sz="1600" b="1" dirty="0">
                <a:solidFill>
                  <a:srgbClr val="404040"/>
                </a:solidFill>
                <a:latin typeface="Calibri" pitchFamily="34" charset="0"/>
              </a:rPr>
              <a:t> </a:t>
            </a:r>
            <a:r>
              <a:rPr lang="it-IT" sz="1600" b="1" dirty="0" err="1">
                <a:solidFill>
                  <a:srgbClr val="404040"/>
                </a:solidFill>
                <a:latin typeface="Calibri" pitchFamily="34" charset="0"/>
              </a:rPr>
              <a:t>Outcomes</a:t>
            </a:r>
            <a:r>
              <a:rPr lang="it-IT" sz="1600" b="1" dirty="0">
                <a:solidFill>
                  <a:srgbClr val="404040"/>
                </a:solidFill>
                <a:latin typeface="Calibri" pitchFamily="34" charset="0"/>
              </a:rPr>
              <a:t> in a </a:t>
            </a:r>
            <a:r>
              <a:rPr lang="it-IT" sz="1600" b="1" dirty="0" err="1">
                <a:solidFill>
                  <a:srgbClr val="404040"/>
                </a:solidFill>
                <a:latin typeface="Calibri" pitchFamily="34" charset="0"/>
              </a:rPr>
              <a:t>Tertiary</a:t>
            </a:r>
            <a:r>
              <a:rPr lang="it-IT" sz="1600" b="1" dirty="0">
                <a:solidFill>
                  <a:srgbClr val="404040"/>
                </a:solidFill>
                <a:latin typeface="Calibri" pitchFamily="34" charset="0"/>
              </a:rPr>
              <a:t> </a:t>
            </a:r>
            <a:r>
              <a:rPr lang="it-IT" sz="1600" b="1" dirty="0" err="1">
                <a:solidFill>
                  <a:srgbClr val="404040"/>
                </a:solidFill>
                <a:latin typeface="Calibri" pitchFamily="34" charset="0"/>
              </a:rPr>
              <a:t>Referral</a:t>
            </a:r>
            <a:r>
              <a:rPr lang="it-IT" sz="1600" b="1" dirty="0">
                <a:solidFill>
                  <a:srgbClr val="404040"/>
                </a:solidFill>
                <a:latin typeface="Calibri" pitchFamily="34" charset="0"/>
              </a:rPr>
              <a:t> Centre</a:t>
            </a:r>
            <a:r>
              <a:rPr lang="it-IT" sz="1600" dirty="0">
                <a:solidFill>
                  <a:srgbClr val="404040"/>
                </a:solidFill>
                <a:latin typeface="Calibri" pitchFamily="34" charset="0"/>
              </a:rPr>
              <a:t>. </a:t>
            </a:r>
            <a:r>
              <a:rPr lang="it-IT" sz="1600" i="1" dirty="0">
                <a:solidFill>
                  <a:srgbClr val="404040"/>
                </a:solidFill>
                <a:latin typeface="Calibri" pitchFamily="34" charset="0"/>
              </a:rPr>
              <a:t>OBES SURG 30, 4974–4980 (2020)</a:t>
            </a:r>
          </a:p>
        </p:txBody>
      </p:sp>
      <p:sp>
        <p:nvSpPr>
          <p:cNvPr id="9" name="CasellaDiTesto 8">
            <a:extLst/>
          </p:cNvPr>
          <p:cNvSpPr txBox="1"/>
          <p:nvPr/>
        </p:nvSpPr>
        <p:spPr>
          <a:xfrm>
            <a:off x="1949450" y="3913188"/>
            <a:ext cx="7872413" cy="1016000"/>
          </a:xfrm>
          <a:prstGeom prst="rect">
            <a:avLst/>
          </a:prstGeom>
          <a:solidFill>
            <a:srgbClr val="0E6A69">
              <a:alpha val="90000"/>
            </a:srgbClr>
          </a:solidFill>
          <a:ln>
            <a:noFill/>
          </a:ln>
        </p:spPr>
        <p:style>
          <a:lnRef idx="2">
            <a:schemeClr val="dk1"/>
          </a:lnRef>
          <a:fillRef idx="1">
            <a:schemeClr val="lt1"/>
          </a:fillRef>
          <a:effectRef idx="0">
            <a:schemeClr val="dk1"/>
          </a:effectRef>
          <a:fontRef idx="minor">
            <a:schemeClr val="dk1"/>
          </a:fontRef>
        </p:style>
        <p:txBody>
          <a:bodyPr>
            <a:spAutoFit/>
          </a:bodyPr>
          <a:lstStyle/>
          <a:p>
            <a:pPr fontAlgn="auto">
              <a:spcBef>
                <a:spcPts val="0"/>
              </a:spcBef>
              <a:spcAft>
                <a:spcPts val="0"/>
              </a:spcAft>
              <a:defRPr/>
            </a:pPr>
            <a:r>
              <a:rPr lang="en-US" sz="2000" dirty="0">
                <a:solidFill>
                  <a:schemeClr val="bg1"/>
                </a:solidFill>
              </a:rPr>
              <a:t>“The patients submitted to an </a:t>
            </a:r>
            <a:r>
              <a:rPr lang="en-US" sz="2000" b="1" dirty="0">
                <a:solidFill>
                  <a:schemeClr val="bg1"/>
                </a:solidFill>
              </a:rPr>
              <a:t>MGB surgery had no increased rates of marginal ulcers </a:t>
            </a:r>
            <a:r>
              <a:rPr lang="en-US" sz="2000" dirty="0">
                <a:solidFill>
                  <a:schemeClr val="bg1"/>
                </a:solidFill>
              </a:rPr>
              <a:t>when directly compared to the patients submitted to RYGB surgery. “</a:t>
            </a:r>
            <a:endParaRPr lang="it-IT" sz="2000" dirty="0">
              <a:solidFill>
                <a:schemeClr val="bg1"/>
              </a:solidFill>
            </a:endParaRPr>
          </a:p>
        </p:txBody>
      </p:sp>
      <p:sp>
        <p:nvSpPr>
          <p:cNvPr id="10" name="CasellaDiTesto 9"/>
          <p:cNvSpPr txBox="1">
            <a:spLocks noChangeArrowheads="1"/>
          </p:cNvSpPr>
          <p:nvPr/>
        </p:nvSpPr>
        <p:spPr bwMode="auto">
          <a:xfrm>
            <a:off x="1949450" y="5006975"/>
            <a:ext cx="7894638" cy="584200"/>
          </a:xfrm>
          <a:prstGeom prst="rect">
            <a:avLst/>
          </a:prstGeom>
          <a:noFill/>
          <a:ln w="9525">
            <a:noFill/>
            <a:miter lim="800000"/>
            <a:headEnd/>
            <a:tailEnd/>
          </a:ln>
        </p:spPr>
        <p:txBody>
          <a:bodyPr>
            <a:spAutoFit/>
          </a:bodyPr>
          <a:lstStyle/>
          <a:p>
            <a:r>
              <a:rPr lang="it-IT" sz="1600" b="1">
                <a:solidFill>
                  <a:srgbClr val="404040"/>
                </a:solidFill>
                <a:latin typeface="Calibri" pitchFamily="34" charset="0"/>
              </a:rPr>
              <a:t>K.K. Mahawar et al. Marginal ulcers after one anastomosis (mini) gastric bypass: a survey of surgeons</a:t>
            </a:r>
            <a:r>
              <a:rPr lang="it-IT" sz="1600">
                <a:solidFill>
                  <a:srgbClr val="404040"/>
                </a:solidFill>
                <a:latin typeface="Calibri" pitchFamily="34" charset="0"/>
              </a:rPr>
              <a:t>. </a:t>
            </a:r>
            <a:r>
              <a:rPr lang="it-IT" sz="1600" i="1">
                <a:solidFill>
                  <a:srgbClr val="404040"/>
                </a:solidFill>
                <a:latin typeface="Calibri" pitchFamily="34" charset="0"/>
              </a:rPr>
              <a:t>Clin. Obes., 7 (3) (Jun 2017), pp. 151-156,</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grpId="0" nodeType="afterEffect">
                                  <p:stCondLst>
                                    <p:cond delay="25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75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TODAY</a:t>
            </a:r>
          </a:p>
        </p:txBody>
      </p:sp>
      <p:pic>
        <p:nvPicPr>
          <p:cNvPr id="5" name="Immagine 4"/>
          <p:cNvPicPr>
            <a:picLocks noChangeAspect="1"/>
          </p:cNvPicPr>
          <p:nvPr/>
        </p:nvPicPr>
        <p:blipFill>
          <a:blip r:embed="rId2"/>
          <a:srcRect/>
          <a:stretch>
            <a:fillRect/>
          </a:stretch>
        </p:blipFill>
        <p:spPr bwMode="auto">
          <a:xfrm>
            <a:off x="-1065213" y="1047750"/>
            <a:ext cx="14082713" cy="4683125"/>
          </a:xfrm>
          <a:prstGeom prst="rect">
            <a:avLst/>
          </a:prstGeom>
          <a:noFill/>
          <a:ln w="9525">
            <a:noFill/>
            <a:miter lim="800000"/>
            <a:headEnd/>
            <a:tailEnd/>
          </a:ln>
        </p:spPr>
      </p:pic>
      <p:sp>
        <p:nvSpPr>
          <p:cNvPr id="17" name="CasellaDiTesto 16">
            <a:extLst/>
          </p:cNvPr>
          <p:cNvSpPr txBox="1"/>
          <p:nvPr/>
        </p:nvSpPr>
        <p:spPr>
          <a:xfrm>
            <a:off x="0" y="3040063"/>
            <a:ext cx="12192000" cy="708025"/>
          </a:xfrm>
          <a:prstGeom prst="rect">
            <a:avLst/>
          </a:prstGeom>
          <a:solidFill>
            <a:srgbClr val="0E6A69">
              <a:alpha val="90000"/>
            </a:srgb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fontAlgn="auto">
              <a:spcBef>
                <a:spcPts val="0"/>
              </a:spcBef>
              <a:spcAft>
                <a:spcPts val="0"/>
              </a:spcAft>
              <a:defRPr/>
            </a:pPr>
            <a:r>
              <a:rPr lang="it-IT" sz="4000" b="1" dirty="0">
                <a:solidFill>
                  <a:schemeClr val="bg1"/>
                </a:solidFill>
              </a:rPr>
              <a:t>MOST ACCEPTED INCIDENCE ≈ 2.24%</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rcRect/>
          <a:stretch>
            <a:fillRect/>
          </a:stretch>
        </p:blipFill>
        <p:spPr bwMode="auto">
          <a:xfrm>
            <a:off x="0" y="1036638"/>
            <a:ext cx="12209463" cy="4694237"/>
          </a:xfrm>
          <a:prstGeom prst="rect">
            <a:avLst/>
          </a:prstGeom>
          <a:noFill/>
          <a:ln w="9525">
            <a:noFill/>
            <a:miter lim="800000"/>
            <a:headEnd/>
            <a:tailEnd/>
          </a:ln>
        </p:spPr>
      </p:pic>
      <p:sp>
        <p:nvSpPr>
          <p:cNvPr id="60418"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WHEN TO OPERATE?</a:t>
            </a:r>
          </a:p>
        </p:txBody>
      </p:sp>
      <p:sp>
        <p:nvSpPr>
          <p:cNvPr id="5" name="Rettangolo 4">
            <a:extLst/>
          </p:cNvPr>
          <p:cNvSpPr/>
          <p:nvPr/>
        </p:nvSpPr>
        <p:spPr>
          <a:xfrm>
            <a:off x="0" y="2759075"/>
            <a:ext cx="12209463" cy="56356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rgbClr val="404040"/>
                </a:solidFill>
              </a:rPr>
              <a:t>Patients </a:t>
            </a:r>
            <a:r>
              <a:rPr lang="en-US" sz="2800" b="1" dirty="0">
                <a:solidFill>
                  <a:srgbClr val="0E6A69"/>
                </a:solidFill>
              </a:rPr>
              <a:t>not responding </a:t>
            </a:r>
            <a:r>
              <a:rPr lang="en-US" sz="2800" dirty="0">
                <a:solidFill>
                  <a:srgbClr val="404040"/>
                </a:solidFill>
              </a:rPr>
              <a:t>to medical management</a:t>
            </a:r>
            <a:endParaRPr lang="it-IT" sz="2800" dirty="0">
              <a:solidFill>
                <a:srgbClr val="404040"/>
              </a:solidFill>
            </a:endParaRPr>
          </a:p>
        </p:txBody>
      </p:sp>
      <p:sp>
        <p:nvSpPr>
          <p:cNvPr id="6" name="Rettangolo 5"/>
          <p:cNvSpPr/>
          <p:nvPr/>
        </p:nvSpPr>
        <p:spPr>
          <a:xfrm>
            <a:off x="0" y="3406775"/>
            <a:ext cx="12218988" cy="646113"/>
          </a:xfrm>
          <a:prstGeom prst="rect">
            <a:avLst/>
          </a:prstGeom>
          <a:solidFill>
            <a:srgbClr val="0E6A6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it-IT" sz="3600" b="1" dirty="0">
                <a:solidFill>
                  <a:schemeClr val="bg1"/>
                </a:solidFill>
              </a:rPr>
              <a:t>PERFORATION</a:t>
            </a:r>
            <a:r>
              <a:rPr lang="it-IT" sz="3600" b="1" dirty="0">
                <a:solidFill>
                  <a:schemeClr val="bg1"/>
                </a:solidFill>
                <a:latin typeface="Abadi MT Std Extra Bold" panose="020B0902020104020204" pitchFamily="34" charset="0"/>
              </a:rPr>
              <a:t>!</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2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Immagine 2"/>
          <p:cNvPicPr>
            <a:picLocks noChangeAspect="1"/>
          </p:cNvPicPr>
          <p:nvPr/>
        </p:nvPicPr>
        <p:blipFill>
          <a:blip r:embed="rId2"/>
          <a:srcRect/>
          <a:stretch>
            <a:fillRect/>
          </a:stretch>
        </p:blipFill>
        <p:spPr bwMode="auto">
          <a:xfrm>
            <a:off x="0" y="1036638"/>
            <a:ext cx="12209463" cy="4694237"/>
          </a:xfrm>
          <a:prstGeom prst="rect">
            <a:avLst/>
          </a:prstGeom>
          <a:noFill/>
          <a:ln w="9525">
            <a:noFill/>
            <a:miter lim="800000"/>
            <a:headEnd/>
            <a:tailEnd/>
          </a:ln>
        </p:spPr>
      </p:pic>
      <p:sp>
        <p:nvSpPr>
          <p:cNvPr id="61442"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WHEN TO OPERATE?</a:t>
            </a:r>
          </a:p>
        </p:txBody>
      </p:sp>
      <p:sp>
        <p:nvSpPr>
          <p:cNvPr id="7" name="Rettangolo 6">
            <a:extLst/>
          </p:cNvPr>
          <p:cNvSpPr/>
          <p:nvPr/>
        </p:nvSpPr>
        <p:spPr>
          <a:xfrm>
            <a:off x="-9525" y="1036638"/>
            <a:ext cx="6105525" cy="4694237"/>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00" dirty="0"/>
          </a:p>
        </p:txBody>
      </p:sp>
      <p:sp>
        <p:nvSpPr>
          <p:cNvPr id="8" name="Rettangolo 7"/>
          <p:cNvSpPr/>
          <p:nvPr/>
        </p:nvSpPr>
        <p:spPr>
          <a:xfrm>
            <a:off x="47625" y="1054100"/>
            <a:ext cx="6105525" cy="461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fontAlgn="auto">
              <a:spcBef>
                <a:spcPts val="0"/>
              </a:spcBef>
              <a:spcAft>
                <a:spcPts val="0"/>
              </a:spcAft>
              <a:defRPr/>
            </a:pPr>
            <a:r>
              <a:rPr lang="it-IT" sz="2400" b="1" dirty="0">
                <a:solidFill>
                  <a:srgbClr val="0E6A69"/>
                </a:solidFill>
              </a:rPr>
              <a:t>MANIFESTATIONS OF PERITONITIS</a:t>
            </a:r>
          </a:p>
        </p:txBody>
      </p:sp>
      <p:sp>
        <p:nvSpPr>
          <p:cNvPr id="9" name="CasellaDiTesto 8"/>
          <p:cNvSpPr txBox="1">
            <a:spLocks noChangeArrowheads="1"/>
          </p:cNvSpPr>
          <p:nvPr/>
        </p:nvSpPr>
        <p:spPr bwMode="auto">
          <a:xfrm>
            <a:off x="-26988" y="1590675"/>
            <a:ext cx="3786188" cy="1323975"/>
          </a:xfrm>
          <a:prstGeom prst="rect">
            <a:avLst/>
          </a:prstGeom>
          <a:noFill/>
          <a:ln w="9525">
            <a:noFill/>
            <a:miter lim="800000"/>
            <a:headEnd/>
            <a:tailEnd/>
          </a:ln>
        </p:spPr>
        <p:txBody>
          <a:bodyPr>
            <a:spAutoFit/>
          </a:bodyPr>
          <a:lstStyle/>
          <a:p>
            <a:pPr marL="285750" indent="-285750">
              <a:buFont typeface="Arial" charset="0"/>
              <a:buChar char="•"/>
            </a:pPr>
            <a:r>
              <a:rPr lang="en-US" sz="2000">
                <a:solidFill>
                  <a:srgbClr val="404040"/>
                </a:solidFill>
                <a:latin typeface="Calibri" pitchFamily="34" charset="0"/>
              </a:rPr>
              <a:t>Abdominal pain or tenderness</a:t>
            </a:r>
          </a:p>
          <a:p>
            <a:pPr marL="285750" indent="-285750">
              <a:buFont typeface="Arial" charset="0"/>
              <a:buChar char="•"/>
            </a:pPr>
            <a:r>
              <a:rPr lang="en-US" sz="2000">
                <a:solidFill>
                  <a:srgbClr val="404040"/>
                </a:solidFill>
                <a:latin typeface="Calibri" pitchFamily="34" charset="0"/>
              </a:rPr>
              <a:t>Bloating or a feeling of fullness in your abdomen</a:t>
            </a:r>
          </a:p>
          <a:p>
            <a:pPr marL="285750" indent="-285750">
              <a:buFont typeface="Arial" charset="0"/>
              <a:buChar char="•"/>
            </a:pPr>
            <a:r>
              <a:rPr lang="en-US" sz="2000">
                <a:solidFill>
                  <a:srgbClr val="404040"/>
                </a:solidFill>
                <a:latin typeface="Calibri" pitchFamily="34" charset="0"/>
              </a:rPr>
              <a:t>Nausea and vomiting</a:t>
            </a:r>
          </a:p>
        </p:txBody>
      </p:sp>
      <p:sp>
        <p:nvSpPr>
          <p:cNvPr id="4" name="CasellaDiTesto 3"/>
          <p:cNvSpPr txBox="1">
            <a:spLocks noChangeArrowheads="1"/>
          </p:cNvSpPr>
          <p:nvPr/>
        </p:nvSpPr>
        <p:spPr bwMode="auto">
          <a:xfrm>
            <a:off x="3841750" y="1590675"/>
            <a:ext cx="2262188" cy="1323975"/>
          </a:xfrm>
          <a:prstGeom prst="rect">
            <a:avLst/>
          </a:prstGeom>
          <a:noFill/>
          <a:ln w="9525">
            <a:noFill/>
            <a:miter lim="800000"/>
            <a:headEnd/>
            <a:tailEnd/>
          </a:ln>
        </p:spPr>
        <p:txBody>
          <a:bodyPr>
            <a:spAutoFit/>
          </a:bodyPr>
          <a:lstStyle/>
          <a:p>
            <a:pPr marL="285750" indent="-285750">
              <a:buFont typeface="Arial" charset="0"/>
              <a:buChar char="•"/>
            </a:pPr>
            <a:r>
              <a:rPr lang="en-US" sz="2000">
                <a:solidFill>
                  <a:srgbClr val="404040"/>
                </a:solidFill>
                <a:latin typeface="Calibri" pitchFamily="34" charset="0"/>
              </a:rPr>
              <a:t>Fever</a:t>
            </a:r>
          </a:p>
          <a:p>
            <a:pPr marL="285750" indent="-285750">
              <a:buFont typeface="Arial" charset="0"/>
              <a:buChar char="•"/>
            </a:pPr>
            <a:r>
              <a:rPr lang="en-US" sz="2000">
                <a:solidFill>
                  <a:srgbClr val="404040"/>
                </a:solidFill>
                <a:latin typeface="Calibri" pitchFamily="34" charset="0"/>
              </a:rPr>
              <a:t>Low urine output</a:t>
            </a:r>
          </a:p>
          <a:p>
            <a:pPr marL="285750" indent="-285750">
              <a:buFont typeface="Arial" charset="0"/>
              <a:buChar char="•"/>
            </a:pPr>
            <a:r>
              <a:rPr lang="en-US" sz="2000">
                <a:solidFill>
                  <a:srgbClr val="404040"/>
                </a:solidFill>
                <a:latin typeface="Calibri" pitchFamily="34" charset="0"/>
              </a:rPr>
              <a:t>Occlusion</a:t>
            </a:r>
          </a:p>
          <a:p>
            <a:pPr marL="285750" indent="-285750">
              <a:buFont typeface="Arial" charset="0"/>
              <a:buChar char="•"/>
            </a:pPr>
            <a:r>
              <a:rPr lang="en-US" sz="2000">
                <a:solidFill>
                  <a:srgbClr val="404040"/>
                </a:solidFill>
                <a:latin typeface="Calibri" pitchFamily="34" charset="0"/>
              </a:rPr>
              <a:t>Confusion </a:t>
            </a:r>
          </a:p>
        </p:txBody>
      </p:sp>
      <p:sp>
        <p:nvSpPr>
          <p:cNvPr id="15" name="Rettangolo 14"/>
          <p:cNvSpPr/>
          <p:nvPr/>
        </p:nvSpPr>
        <p:spPr>
          <a:xfrm>
            <a:off x="47625" y="3298825"/>
            <a:ext cx="6105525" cy="461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fontAlgn="auto">
              <a:spcBef>
                <a:spcPts val="0"/>
              </a:spcBef>
              <a:spcAft>
                <a:spcPts val="0"/>
              </a:spcAft>
              <a:defRPr/>
            </a:pPr>
            <a:r>
              <a:rPr lang="it-IT" sz="2400" b="1" dirty="0">
                <a:solidFill>
                  <a:srgbClr val="0E6A69"/>
                </a:solidFill>
              </a:rPr>
              <a:t>IMAGING</a:t>
            </a:r>
          </a:p>
        </p:txBody>
      </p:sp>
      <p:pic>
        <p:nvPicPr>
          <p:cNvPr id="16" name="Picture 2"/>
          <p:cNvPicPr>
            <a:picLocks noChangeAspect="1" noChangeArrowheads="1"/>
          </p:cNvPicPr>
          <p:nvPr/>
        </p:nvPicPr>
        <p:blipFill>
          <a:blip r:embed="rId3"/>
          <a:srcRect/>
          <a:stretch>
            <a:fillRect/>
          </a:stretch>
        </p:blipFill>
        <p:spPr bwMode="auto">
          <a:xfrm>
            <a:off x="120650" y="3760788"/>
            <a:ext cx="3940175" cy="1689100"/>
          </a:xfrm>
          <a:prstGeom prst="rect">
            <a:avLst/>
          </a:prstGeom>
          <a:noFill/>
          <a:ln w="9525">
            <a:noFill/>
            <a:miter lim="800000"/>
            <a:headEnd/>
            <a:tailEnd/>
          </a:ln>
        </p:spPr>
      </p:pic>
      <p:sp>
        <p:nvSpPr>
          <p:cNvPr id="17" name="CasellaDiTesto 16"/>
          <p:cNvSpPr txBox="1">
            <a:spLocks noChangeArrowheads="1"/>
          </p:cNvSpPr>
          <p:nvPr/>
        </p:nvSpPr>
        <p:spPr bwMode="auto">
          <a:xfrm>
            <a:off x="7072313" y="2784475"/>
            <a:ext cx="4446587" cy="1200150"/>
          </a:xfrm>
          <a:prstGeom prst="rect">
            <a:avLst/>
          </a:prstGeom>
          <a:noFill/>
          <a:ln w="9525">
            <a:noFill/>
            <a:miter lim="800000"/>
            <a:headEnd/>
            <a:tailEnd/>
          </a:ln>
        </p:spPr>
        <p:txBody>
          <a:bodyPr>
            <a:spAutoFit/>
          </a:bodyPr>
          <a:lstStyle/>
          <a:p>
            <a:r>
              <a:rPr lang="en-US" sz="3600" b="1">
                <a:solidFill>
                  <a:schemeClr val="bg1"/>
                </a:solidFill>
                <a:latin typeface="Calibri" pitchFamily="34" charset="0"/>
              </a:rPr>
              <a:t>SURGICAL </a:t>
            </a:r>
          </a:p>
          <a:p>
            <a:r>
              <a:rPr lang="en-US" sz="3600" b="1">
                <a:solidFill>
                  <a:schemeClr val="bg1"/>
                </a:solidFill>
                <a:latin typeface="Calibri" pitchFamily="34" charset="0"/>
              </a:rPr>
              <a:t>EMERGENCY</a:t>
            </a:r>
          </a:p>
        </p:txBody>
      </p:sp>
      <p:sp>
        <p:nvSpPr>
          <p:cNvPr id="14" name="Parentesi graffa chiusa 13"/>
          <p:cNvSpPr/>
          <p:nvPr/>
        </p:nvSpPr>
        <p:spPr>
          <a:xfrm>
            <a:off x="6186488" y="1304925"/>
            <a:ext cx="576262" cy="4164013"/>
          </a:xfrm>
          <a:prstGeom prst="rightBrace">
            <a:avLst/>
          </a:prstGeom>
          <a:ln w="66675">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a:p>
        </p:txBody>
      </p:sp>
      <p:sp>
        <p:nvSpPr>
          <p:cNvPr id="19" name="Text Box 5">
            <a:extLst/>
          </p:cNvPr>
          <p:cNvSpPr txBox="1">
            <a:spLocks noChangeArrowheads="1"/>
          </p:cNvSpPr>
          <p:nvPr/>
        </p:nvSpPr>
        <p:spPr bwMode="auto">
          <a:xfrm>
            <a:off x="3416300" y="5849938"/>
            <a:ext cx="8758238" cy="923925"/>
          </a:xfrm>
          <a:prstGeom prst="rect">
            <a:avLst/>
          </a:prstGeom>
          <a:noFill/>
          <a:ln>
            <a:noFill/>
          </a:ln>
          <a:effectLst/>
          <a:extLst/>
        </p:spPr>
        <p:txBody>
          <a:bodyPr rIns="288000">
            <a:spAutoFit/>
          </a:bodyPr>
          <a:lstStyle/>
          <a:p>
            <a:pPr algn="r" fontAlgn="auto">
              <a:spcBef>
                <a:spcPts val="0"/>
              </a:spcBef>
              <a:spcAft>
                <a:spcPts val="0"/>
              </a:spcAft>
              <a:defRPr/>
            </a:pPr>
            <a:r>
              <a:rPr lang="en-US" altLang="it-IT" b="1" dirty="0">
                <a:solidFill>
                  <a:schemeClr val="bg1">
                    <a:lumMod val="65000"/>
                  </a:schemeClr>
                </a:solidFill>
                <a:latin typeface="Arial Narrow" panose="020B0606020202030204" pitchFamily="34" charset="0"/>
                <a:cs typeface="Arial" panose="020B0604020202020204" pitchFamily="34" charset="0"/>
              </a:rPr>
              <a:t>Scavone G, Piazza L, et al.. Imaging features in management of laparoscopic mini/one anastomosis gastric bypass post-surgical complications. </a:t>
            </a:r>
          </a:p>
          <a:p>
            <a:pPr algn="r" fontAlgn="auto">
              <a:spcBef>
                <a:spcPts val="0"/>
              </a:spcBef>
              <a:spcAft>
                <a:spcPts val="0"/>
              </a:spcAft>
              <a:defRPr/>
            </a:pPr>
            <a:r>
              <a:rPr lang="en-US" altLang="it-IT" i="1" dirty="0" err="1">
                <a:solidFill>
                  <a:schemeClr val="bg1">
                    <a:lumMod val="65000"/>
                  </a:schemeClr>
                </a:solidFill>
                <a:latin typeface="Arial Narrow" panose="020B0606020202030204" pitchFamily="34" charset="0"/>
                <a:cs typeface="Arial" panose="020B0604020202020204" pitchFamily="34" charset="0"/>
              </a:rPr>
              <a:t>Heliyon</a:t>
            </a:r>
            <a:r>
              <a:rPr lang="en-US" altLang="it-IT" i="1" dirty="0">
                <a:solidFill>
                  <a:schemeClr val="bg1">
                    <a:lumMod val="65000"/>
                  </a:schemeClr>
                </a:solidFill>
                <a:latin typeface="Arial Narrow" panose="020B0606020202030204" pitchFamily="34" charset="0"/>
                <a:cs typeface="Arial" panose="020B0604020202020204" pitchFamily="34" charset="0"/>
              </a:rPr>
              <a:t>. 2021 Aug 3;7(8):e07705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250"/>
                            </p:stCondLst>
                            <p:childTnLst>
                              <p:par>
                                <p:cTn id="13" presetID="10" presetClass="entr" presetSubtype="0" fill="hold" grpId="0" nodeType="after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2500"/>
                            </p:stCondLst>
                            <p:childTnLst>
                              <p:par>
                                <p:cTn id="24" presetID="10" presetClass="entr" presetSubtype="0" fill="hold" nodeType="afterEffect">
                                  <p:stCondLst>
                                    <p:cond delay="25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3250"/>
                            </p:stCondLst>
                            <p:childTnLst>
                              <p:par>
                                <p:cTn id="28" presetID="22" presetClass="entr" presetSubtype="8" fill="hold" grpId="0" nodeType="afterEffect">
                                  <p:stCondLst>
                                    <p:cond delay="25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par>
                          <p:cTn id="31" fill="hold">
                            <p:stCondLst>
                              <p:cond delay="4000"/>
                            </p:stCondLst>
                            <p:childTnLst>
                              <p:par>
                                <p:cTn id="32" presetID="10"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4500"/>
                            </p:stCondLst>
                            <p:childTnLst>
                              <p:par>
                                <p:cTn id="36" presetID="10" presetClass="entr" presetSubtype="0" fill="hold" grpId="0" nodeType="afterEffect">
                                  <p:stCondLst>
                                    <p:cond delay="25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4" grpId="0"/>
      <p:bldP spid="15" grpId="0"/>
      <p:bldP spid="17" grpId="0"/>
      <p:bldP spid="14"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THERAPEUTIC OPTIONS</a:t>
            </a:r>
          </a:p>
        </p:txBody>
      </p:sp>
      <p:sp>
        <p:nvSpPr>
          <p:cNvPr id="10" name="Rettangolo 9">
            <a:extLst/>
          </p:cNvPr>
          <p:cNvSpPr/>
          <p:nvPr/>
        </p:nvSpPr>
        <p:spPr>
          <a:xfrm>
            <a:off x="-9525" y="1036638"/>
            <a:ext cx="12184063"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00" dirty="0"/>
          </a:p>
        </p:txBody>
      </p:sp>
      <p:sp>
        <p:nvSpPr>
          <p:cNvPr id="4" name="Rettangolo 3"/>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21" name="Rettangolo 20"/>
          <p:cNvSpPr/>
          <p:nvPr/>
        </p:nvSpPr>
        <p:spPr>
          <a:xfrm>
            <a:off x="0" y="56276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8" name="CasellaDiTesto 7"/>
          <p:cNvSpPr txBox="1">
            <a:spLocks noChangeArrowheads="1"/>
          </p:cNvSpPr>
          <p:nvPr/>
        </p:nvSpPr>
        <p:spPr bwMode="auto">
          <a:xfrm>
            <a:off x="58738" y="1541463"/>
            <a:ext cx="5892800" cy="1200150"/>
          </a:xfrm>
          <a:prstGeom prst="rect">
            <a:avLst/>
          </a:prstGeom>
          <a:noFill/>
          <a:ln w="9525">
            <a:noFill/>
            <a:miter lim="800000"/>
            <a:headEnd/>
            <a:tailEnd/>
          </a:ln>
        </p:spPr>
        <p:txBody>
          <a:bodyPr>
            <a:spAutoFit/>
          </a:bodyPr>
          <a:lstStyle/>
          <a:p>
            <a:pPr marL="457200" indent="-457200">
              <a:buFont typeface="Arial" charset="0"/>
              <a:buChar char="•"/>
            </a:pPr>
            <a:r>
              <a:rPr lang="en-US" sz="2400">
                <a:solidFill>
                  <a:srgbClr val="0E6A69"/>
                </a:solidFill>
                <a:latin typeface="Arial Narrow" pitchFamily="34" charset="0"/>
              </a:rPr>
              <a:t>Braun’s anastomosis </a:t>
            </a:r>
          </a:p>
          <a:p>
            <a:pPr lvl="1"/>
            <a:r>
              <a:rPr lang="en-US" sz="2400">
                <a:solidFill>
                  <a:srgbClr val="0E6A69"/>
                </a:solidFill>
                <a:latin typeface="Arial Narrow" pitchFamily="34" charset="0"/>
              </a:rPr>
              <a:t>(jejuno-jejunal anastomosis ~40–70 cm distal to the GJ anastomosis)</a:t>
            </a:r>
          </a:p>
        </p:txBody>
      </p:sp>
      <p:sp>
        <p:nvSpPr>
          <p:cNvPr id="13" name="CasellaDiTesto 12"/>
          <p:cNvSpPr txBox="1">
            <a:spLocks noChangeArrowheads="1"/>
          </p:cNvSpPr>
          <p:nvPr/>
        </p:nvSpPr>
        <p:spPr bwMode="auto">
          <a:xfrm>
            <a:off x="58738" y="2894013"/>
            <a:ext cx="3694112" cy="461962"/>
          </a:xfrm>
          <a:prstGeom prst="rect">
            <a:avLst/>
          </a:prstGeom>
          <a:noFill/>
          <a:ln w="9525">
            <a:noFill/>
            <a:miter lim="800000"/>
            <a:headEnd/>
            <a:tailEnd/>
          </a:ln>
        </p:spPr>
        <p:txBody>
          <a:bodyPr>
            <a:spAutoFit/>
          </a:bodyPr>
          <a:lstStyle/>
          <a:p>
            <a:pPr marL="457200" indent="-457200">
              <a:buFont typeface="Arial" charset="0"/>
              <a:buChar char="•"/>
            </a:pPr>
            <a:r>
              <a:rPr lang="en-US" sz="2400" dirty="0">
                <a:solidFill>
                  <a:srgbClr val="0E6A69"/>
                </a:solidFill>
                <a:latin typeface="Arial Narrow" pitchFamily="34" charset="0"/>
              </a:rPr>
              <a:t>Revision of the GJ</a:t>
            </a:r>
          </a:p>
        </p:txBody>
      </p:sp>
      <p:sp>
        <p:nvSpPr>
          <p:cNvPr id="15" name="CasellaDiTesto 14"/>
          <p:cNvSpPr txBox="1">
            <a:spLocks noChangeArrowheads="1"/>
          </p:cNvSpPr>
          <p:nvPr/>
        </p:nvSpPr>
        <p:spPr bwMode="auto">
          <a:xfrm>
            <a:off x="58738" y="3508375"/>
            <a:ext cx="3694112" cy="461963"/>
          </a:xfrm>
          <a:prstGeom prst="rect">
            <a:avLst/>
          </a:prstGeom>
          <a:noFill/>
          <a:ln w="9525">
            <a:noFill/>
            <a:miter lim="800000"/>
            <a:headEnd/>
            <a:tailEnd/>
          </a:ln>
        </p:spPr>
        <p:txBody>
          <a:bodyPr>
            <a:spAutoFit/>
          </a:bodyPr>
          <a:lstStyle/>
          <a:p>
            <a:pPr marL="457200" indent="-457200">
              <a:buFont typeface="Arial" charset="0"/>
              <a:buChar char="•"/>
            </a:pPr>
            <a:r>
              <a:rPr lang="en-US" sz="2400">
                <a:solidFill>
                  <a:srgbClr val="0E6A69"/>
                </a:solidFill>
                <a:latin typeface="Arial Narrow" pitchFamily="34" charset="0"/>
              </a:rPr>
              <a:t>Conversion to RYGB</a:t>
            </a:r>
            <a:endParaRPr lang="it-IT" sz="2400">
              <a:solidFill>
                <a:srgbClr val="0E6A69"/>
              </a:solidFill>
              <a:latin typeface="Arial Narrow" pitchFamily="34" charset="0"/>
            </a:endParaRPr>
          </a:p>
        </p:txBody>
      </p:sp>
      <p:pic>
        <p:nvPicPr>
          <p:cNvPr id="18" name="Immagine 17"/>
          <p:cNvPicPr>
            <a:picLocks noChangeAspect="1"/>
          </p:cNvPicPr>
          <p:nvPr/>
        </p:nvPicPr>
        <p:blipFill>
          <a:blip r:embed="rId2"/>
          <a:srcRect r="16206" b="10280"/>
          <a:stretch>
            <a:fillRect/>
          </a:stretch>
        </p:blipFill>
        <p:spPr bwMode="auto">
          <a:xfrm>
            <a:off x="7445375" y="2252663"/>
            <a:ext cx="1789113" cy="2393950"/>
          </a:xfrm>
          <a:prstGeom prst="rect">
            <a:avLst/>
          </a:prstGeom>
          <a:noFill/>
          <a:ln w="9525">
            <a:noFill/>
            <a:miter lim="800000"/>
            <a:headEnd/>
            <a:tailEnd/>
          </a:ln>
        </p:spPr>
      </p:pic>
      <p:pic>
        <p:nvPicPr>
          <p:cNvPr id="19" name="Immagine 18"/>
          <p:cNvPicPr>
            <a:picLocks noChangeAspect="1"/>
          </p:cNvPicPr>
          <p:nvPr/>
        </p:nvPicPr>
        <p:blipFill>
          <a:blip r:embed="rId3"/>
          <a:srcRect/>
          <a:stretch>
            <a:fillRect/>
          </a:stretch>
        </p:blipFill>
        <p:spPr bwMode="auto">
          <a:xfrm>
            <a:off x="5492750" y="2252663"/>
            <a:ext cx="1687513" cy="2393950"/>
          </a:xfrm>
          <a:prstGeom prst="rect">
            <a:avLst/>
          </a:prstGeom>
          <a:noFill/>
          <a:ln w="9525">
            <a:noFill/>
            <a:miter lim="800000"/>
            <a:headEnd/>
            <a:tailEnd/>
          </a:ln>
        </p:spPr>
      </p:pic>
      <p:pic>
        <p:nvPicPr>
          <p:cNvPr id="20" name="Immagine 19" descr="Immagine che contiene interni&#10;&#10;Descrizione generata automaticamente"/>
          <p:cNvPicPr>
            <a:picLocks noChangeAspect="1"/>
          </p:cNvPicPr>
          <p:nvPr/>
        </p:nvPicPr>
        <p:blipFill>
          <a:blip r:embed="rId4"/>
          <a:srcRect/>
          <a:stretch>
            <a:fillRect/>
          </a:stretch>
        </p:blipFill>
        <p:spPr bwMode="auto">
          <a:xfrm>
            <a:off x="9126807" y="2185988"/>
            <a:ext cx="3246438" cy="2468562"/>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750"/>
                            </p:stCondLst>
                            <p:childTnLst>
                              <p:par>
                                <p:cTn id="15" presetID="10" presetClass="entr" presetSubtype="0" fill="hold" grpId="0" nodeType="afterEffect">
                                  <p:stCondLst>
                                    <p:cond delay="25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1500"/>
                            </p:stCondLst>
                            <p:childTnLst>
                              <p:par>
                                <p:cTn id="25" presetID="10" presetClass="entr" presetSubtype="0" fill="hold" nodeType="afterEffect">
                                  <p:stCondLst>
                                    <p:cond delay="25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nodeType="withEffect">
                                  <p:stCondLst>
                                    <p:cond delay="25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25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21" grpId="0" animBg="1"/>
      <p:bldP spid="8" grpId="0"/>
      <p:bldP spid="13"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p:cNvPicPr>
            <a:picLocks noChangeAspect="1"/>
          </p:cNvPicPr>
          <p:nvPr/>
        </p:nvPicPr>
        <p:blipFill>
          <a:blip r:embed="rId4"/>
          <a:srcRect/>
          <a:stretch>
            <a:fillRect/>
          </a:stretch>
        </p:blipFill>
        <p:spPr bwMode="auto">
          <a:xfrm>
            <a:off x="-6336266" y="1226449"/>
            <a:ext cx="12239625" cy="4475163"/>
          </a:xfrm>
          <a:prstGeom prst="rect">
            <a:avLst/>
          </a:prstGeom>
          <a:noFill/>
          <a:ln w="9525">
            <a:noFill/>
            <a:miter lim="800000"/>
            <a:headEnd/>
            <a:tailEnd/>
          </a:ln>
        </p:spPr>
      </p:pic>
      <p:sp>
        <p:nvSpPr>
          <p:cNvPr id="63490" name="Rettangolo 1"/>
          <p:cNvSpPr>
            <a:spLocks noChangeArrowheads="1"/>
          </p:cNvSpPr>
          <p:nvPr/>
        </p:nvSpPr>
        <p:spPr bwMode="auto">
          <a:xfrm>
            <a:off x="1844675" y="82550"/>
            <a:ext cx="10329863"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OUR EXPERIENCE</a:t>
            </a:r>
          </a:p>
        </p:txBody>
      </p:sp>
      <p:sp>
        <p:nvSpPr>
          <p:cNvPr id="3" name="Rettangolo 2">
            <a:extLst/>
          </p:cNvPr>
          <p:cNvSpPr/>
          <p:nvPr/>
        </p:nvSpPr>
        <p:spPr>
          <a:xfrm>
            <a:off x="401638" y="2536825"/>
            <a:ext cx="3959225" cy="520700"/>
          </a:xfrm>
          <a:prstGeom prst="rect">
            <a:avLst/>
          </a:prstGeom>
          <a:solidFill>
            <a:srgbClr val="00666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it-IT" sz="2800" b="1" dirty="0"/>
              <a:t>TOTAL PATIENTS: </a:t>
            </a:r>
            <a:r>
              <a:rPr lang="it-IT" sz="2800" b="1" dirty="0" smtClean="0"/>
              <a:t>51</a:t>
            </a:r>
            <a:endParaRPr lang="it-IT" sz="2800" b="1" dirty="0"/>
          </a:p>
        </p:txBody>
      </p:sp>
      <p:graphicFrame>
        <p:nvGraphicFramePr>
          <p:cNvPr id="6" name="Tabella 5">
            <a:extLst/>
          </p:cNvPr>
          <p:cNvGraphicFramePr>
            <a:graphicFrameLocks noGrp="1"/>
          </p:cNvGraphicFramePr>
          <p:nvPr>
            <p:extLst>
              <p:ext uri="{D42A27DB-BD31-4B8C-83A1-F6EECF244321}">
                <p14:modId xmlns:p14="http://schemas.microsoft.com/office/powerpoint/2010/main" val="1977139731"/>
              </p:ext>
            </p:extLst>
          </p:nvPr>
        </p:nvGraphicFramePr>
        <p:xfrm>
          <a:off x="401638" y="3216275"/>
          <a:ext cx="4058219" cy="2103120"/>
        </p:xfrm>
        <a:graphic>
          <a:graphicData uri="http://schemas.openxmlformats.org/drawingml/2006/table">
            <a:tbl>
              <a:tblPr firstRow="1" bandRow="1">
                <a:tableStyleId>{5C22544A-7EE6-4342-B048-85BDC9FD1C3A}</a:tableStyleId>
              </a:tblPr>
              <a:tblGrid>
                <a:gridCol w="598288">
                  <a:extLst>
                    <a:ext uri="{9D8B030D-6E8A-4147-A177-3AD203B41FA5}">
                      <a16:colId xmlns:a16="http://schemas.microsoft.com/office/drawing/2014/main" val="20000"/>
                    </a:ext>
                  </a:extLst>
                </a:gridCol>
                <a:gridCol w="3459931">
                  <a:extLst>
                    <a:ext uri="{9D8B030D-6E8A-4147-A177-3AD203B41FA5}">
                      <a16:colId xmlns:a16="http://schemas.microsoft.com/office/drawing/2014/main" val="20001"/>
                    </a:ext>
                  </a:extLst>
                </a:gridCol>
              </a:tblGrid>
              <a:tr h="370840">
                <a:tc>
                  <a:txBody>
                    <a:bodyPr/>
                    <a:lstStyle/>
                    <a:p>
                      <a:pPr algn="l"/>
                      <a:r>
                        <a:rPr lang="it-IT" sz="2000" dirty="0" smtClean="0">
                          <a:solidFill>
                            <a:srgbClr val="404040"/>
                          </a:solidFill>
                        </a:rPr>
                        <a:t>27 </a:t>
                      </a:r>
                      <a:r>
                        <a:rPr lang="it-IT" sz="2000" dirty="0">
                          <a:solidFill>
                            <a:srgbClr val="404040"/>
                          </a:solidFill>
                        </a:rPr>
                        <a:t>pz</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algn="l"/>
                      <a:r>
                        <a:rPr lang="it-IT" sz="2000" dirty="0" smtClean="0">
                          <a:solidFill>
                            <a:srgbClr val="404040"/>
                          </a:solidFill>
                        </a:rPr>
                        <a:t>MA with </a:t>
                      </a:r>
                      <a:r>
                        <a:rPr lang="it-IT" sz="2000" dirty="0" err="1" smtClean="0">
                          <a:solidFill>
                            <a:srgbClr val="404040"/>
                          </a:solidFill>
                        </a:rPr>
                        <a:t>perforation</a:t>
                      </a:r>
                      <a:endParaRPr lang="it-IT" sz="2000" dirty="0" smtClean="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0"/>
                  </a:ext>
                </a:extLst>
              </a:tr>
              <a:tr h="370840">
                <a:tc>
                  <a:txBody>
                    <a:bodyPr/>
                    <a:lstStyle/>
                    <a:p>
                      <a:pPr algn="l"/>
                      <a:r>
                        <a:rPr lang="it-IT" sz="2000" dirty="0" smtClean="0">
                          <a:solidFill>
                            <a:srgbClr val="404040"/>
                          </a:solidFill>
                        </a:rPr>
                        <a:t>10 </a:t>
                      </a:r>
                      <a:r>
                        <a:rPr lang="it-IT" sz="2000" dirty="0">
                          <a:solidFill>
                            <a:srgbClr val="404040"/>
                          </a:solidFill>
                        </a:rPr>
                        <a:t>pz</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algn="l"/>
                      <a:r>
                        <a:rPr lang="it-IT" sz="2000" dirty="0" smtClean="0">
                          <a:solidFill>
                            <a:srgbClr val="404040"/>
                          </a:solidFill>
                        </a:rPr>
                        <a:t>MA with </a:t>
                      </a:r>
                      <a:r>
                        <a:rPr lang="it-IT" sz="2000" dirty="0" err="1" smtClean="0">
                          <a:solidFill>
                            <a:srgbClr val="404040"/>
                          </a:solidFill>
                        </a:rPr>
                        <a:t>stenosis</a:t>
                      </a:r>
                      <a:r>
                        <a:rPr lang="it-IT" sz="2000" dirty="0" smtClean="0">
                          <a:solidFill>
                            <a:srgbClr val="404040"/>
                          </a:solidFill>
                        </a:rPr>
                        <a:t> </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1"/>
                  </a:ext>
                </a:extLst>
              </a:tr>
              <a:tr h="370840">
                <a:tc>
                  <a:txBody>
                    <a:bodyPr/>
                    <a:lstStyle/>
                    <a:p>
                      <a:pPr algn="l"/>
                      <a:r>
                        <a:rPr lang="it-IT" sz="2000" dirty="0" smtClean="0">
                          <a:solidFill>
                            <a:srgbClr val="404040"/>
                          </a:solidFill>
                        </a:rPr>
                        <a:t>14 </a:t>
                      </a:r>
                      <a:r>
                        <a:rPr lang="it-IT" sz="2000" dirty="0">
                          <a:solidFill>
                            <a:srgbClr val="404040"/>
                          </a:solidFill>
                        </a:rPr>
                        <a:t>pz</a:t>
                      </a: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tc>
                  <a:txBody>
                    <a:bodyPr/>
                    <a:lstStyle/>
                    <a:p>
                      <a:pPr algn="l"/>
                      <a:r>
                        <a:rPr lang="it-IT" sz="2000" dirty="0" smtClean="0">
                          <a:solidFill>
                            <a:srgbClr val="404040"/>
                          </a:solidFill>
                        </a:rPr>
                        <a:t>MA no </a:t>
                      </a:r>
                      <a:r>
                        <a:rPr lang="it-IT" sz="2000" dirty="0" err="1" smtClean="0">
                          <a:solidFill>
                            <a:srgbClr val="404040"/>
                          </a:solidFill>
                        </a:rPr>
                        <a:t>responders</a:t>
                      </a:r>
                      <a:endParaRPr lang="it-IT" sz="2000" dirty="0" smtClean="0">
                        <a:solidFill>
                          <a:srgbClr val="404040"/>
                        </a:solidFill>
                      </a:endParaRPr>
                    </a:p>
                  </a:txBody>
                  <a:tcPr>
                    <a:lnL w="12700" cap="flat" cmpd="sng" algn="ctr">
                      <a:solidFill>
                        <a:srgbClr val="0E6A69"/>
                      </a:solidFill>
                      <a:prstDash val="solid"/>
                      <a:round/>
                      <a:headEnd type="none" w="med" len="med"/>
                      <a:tailEnd type="none" w="med" len="med"/>
                    </a:lnL>
                    <a:lnR w="12700" cap="flat" cmpd="sng" algn="ctr">
                      <a:solidFill>
                        <a:srgbClr val="0E6A69"/>
                      </a:solidFill>
                      <a:prstDash val="solid"/>
                      <a:round/>
                      <a:headEnd type="none" w="med" len="med"/>
                      <a:tailEnd type="none" w="med" len="med"/>
                    </a:lnR>
                    <a:lnT w="12700" cap="flat" cmpd="sng" algn="ctr">
                      <a:solidFill>
                        <a:srgbClr val="0E6A69"/>
                      </a:solidFill>
                      <a:prstDash val="solid"/>
                      <a:round/>
                      <a:headEnd type="none" w="med" len="med"/>
                      <a:tailEnd type="none" w="med" len="med"/>
                    </a:lnT>
                    <a:lnB w="12700" cap="flat" cmpd="sng" algn="ctr">
                      <a:solidFill>
                        <a:srgbClr val="0E6A69"/>
                      </a:solidFill>
                      <a:prstDash val="solid"/>
                      <a:round/>
                      <a:headEnd type="none" w="med" len="med"/>
                      <a:tailEnd type="none" w="med" len="med"/>
                    </a:lnB>
                    <a:solidFill>
                      <a:schemeClr val="bg1">
                        <a:alpha val="85000"/>
                      </a:schemeClr>
                    </a:solidFill>
                  </a:tcPr>
                </a:tc>
                <a:extLst>
                  <a:ext uri="{0D108BD9-81ED-4DB2-BD59-A6C34878D82A}">
                    <a16:rowId xmlns:a16="http://schemas.microsoft.com/office/drawing/2014/main" val="10002"/>
                  </a:ext>
                </a:extLst>
              </a:tr>
            </a:tbl>
          </a:graphicData>
        </a:graphic>
      </p:graphicFrame>
      <p:sp>
        <p:nvSpPr>
          <p:cNvPr id="7" name="Rettangolo 6">
            <a:extLst/>
          </p:cNvPr>
          <p:cNvSpPr/>
          <p:nvPr/>
        </p:nvSpPr>
        <p:spPr>
          <a:xfrm>
            <a:off x="0" y="5189538"/>
            <a:ext cx="12192000" cy="520700"/>
          </a:xfrm>
          <a:prstGeom prst="rect">
            <a:avLst/>
          </a:prstGeom>
          <a:solidFill>
            <a:srgbClr val="00666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800" b="1" dirty="0"/>
              <a:t>ALL PATIENTS TREATED WITH CONVERSION TO RYGB</a:t>
            </a:r>
          </a:p>
        </p:txBody>
      </p:sp>
      <p:pic>
        <p:nvPicPr>
          <p:cNvPr id="2" name="caramanna brev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38488" y="1410572"/>
            <a:ext cx="6023454" cy="3385713"/>
          </a:xfrm>
          <a:prstGeom prst="rect">
            <a:avLst/>
          </a:prstGeom>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750"/>
                            </p:stCondLst>
                            <p:childTnLst>
                              <p:par>
                                <p:cTn id="21" presetID="1" presetClass="mediacall" presetSubtype="0" fill="hold" nodeType="afterEffect">
                                  <p:stCondLst>
                                    <p:cond delay="0"/>
                                  </p:stCondLst>
                                  <p:childTnLst>
                                    <p:cmd type="call" cmd="playFrom(0.0)">
                                      <p:cBhvr>
                                        <p:cTn id="22" dur="348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2"/>
                </p:tgtEl>
              </p:cMediaNode>
            </p:vide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44463" y="5300663"/>
            <a:ext cx="669925" cy="288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a:extLst>
              <a:ext uri="{FF2B5EF4-FFF2-40B4-BE49-F238E27FC236}">
                <a16:creationId xmlns:a16="http://schemas.microsoft.com/office/drawing/2014/main" id="{A6BC3729-0190-40D6-A730-2B145924FB89}"/>
              </a:ext>
            </a:extLst>
          </p:cNvPr>
          <p:cNvSpPr/>
          <p:nvPr/>
        </p:nvSpPr>
        <p:spPr>
          <a:xfrm>
            <a:off x="1" y="1036800"/>
            <a:ext cx="6476999" cy="4919500"/>
          </a:xfrm>
          <a:prstGeom prst="rect">
            <a:avLst/>
          </a:prstGeom>
          <a:solidFill>
            <a:srgbClr val="0E6A6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CasellaDiTesto 14">
            <a:extLst>
              <a:ext uri="{FF2B5EF4-FFF2-40B4-BE49-F238E27FC236}">
                <a16:creationId xmlns:a16="http://schemas.microsoft.com/office/drawing/2014/main" id="{73A4C59E-569B-4DAE-9685-1BADBA3717EB}"/>
              </a:ext>
            </a:extLst>
          </p:cNvPr>
          <p:cNvSpPr txBox="1"/>
          <p:nvPr/>
        </p:nvSpPr>
        <p:spPr>
          <a:xfrm>
            <a:off x="178049" y="1166842"/>
            <a:ext cx="6032251" cy="5262979"/>
          </a:xfrm>
          <a:prstGeom prst="rect">
            <a:avLst/>
          </a:prstGeom>
          <a:noFill/>
        </p:spPr>
        <p:txBody>
          <a:bodyPr wrap="square" rtlCol="0">
            <a:spAutoFit/>
          </a:bodyPr>
          <a:lstStyle/>
          <a:p>
            <a:pPr lvl="0">
              <a:defRPr/>
            </a:pPr>
            <a:r>
              <a:rPr kumimoji="0" lang="en-US" altLang="it-IT" sz="2400" b="0" i="0" u="none" strike="noStrike" kern="1200" cap="none" spc="0" normalizeH="0" baseline="0" noProof="0" dirty="0">
                <a:ln>
                  <a:noFill/>
                </a:ln>
                <a:solidFill>
                  <a:prstClr val="white"/>
                </a:solidFill>
                <a:effectLst/>
                <a:uLnTx/>
                <a:uFillTx/>
                <a:latin typeface="Calibri"/>
                <a:ea typeface="+mn-ea"/>
                <a:cs typeface="Arial" charset="0"/>
              </a:rPr>
              <a:t> </a:t>
            </a:r>
            <a:r>
              <a:rPr lang="en-US" altLang="it-IT" sz="2400" dirty="0">
                <a:solidFill>
                  <a:prstClr val="white"/>
                </a:solidFill>
                <a:latin typeface="Calibri"/>
              </a:rPr>
              <a:t>Excessive biliopancreatic limb length and</a:t>
            </a:r>
          </a:p>
          <a:p>
            <a:pPr lvl="0">
              <a:defRPr/>
            </a:pPr>
            <a:r>
              <a:rPr lang="en-US" altLang="it-IT" sz="2400" dirty="0">
                <a:solidFill>
                  <a:prstClr val="white"/>
                </a:solidFill>
                <a:latin typeface="Calibri"/>
              </a:rPr>
              <a:t>inadequate postoperative nutritional surveillance have </a:t>
            </a:r>
            <a:r>
              <a:rPr lang="en-US" altLang="it-IT" sz="2400" dirty="0" smtClean="0">
                <a:solidFill>
                  <a:prstClr val="white"/>
                </a:solidFill>
                <a:latin typeface="Calibri"/>
              </a:rPr>
              <a:t>been identified </a:t>
            </a:r>
            <a:r>
              <a:rPr lang="en-US" altLang="it-IT" sz="2400" dirty="0">
                <a:solidFill>
                  <a:prstClr val="white"/>
                </a:solidFill>
                <a:latin typeface="Calibri"/>
              </a:rPr>
              <a:t>as the main contributors to protein–energy malnutrition and </a:t>
            </a:r>
            <a:r>
              <a:rPr lang="en-US" altLang="it-IT" sz="2400" dirty="0" smtClean="0">
                <a:solidFill>
                  <a:prstClr val="white"/>
                </a:solidFill>
                <a:latin typeface="Calibri"/>
              </a:rPr>
              <a:t>micronutrient deficiencies</a:t>
            </a:r>
          </a:p>
          <a:p>
            <a:pPr lvl="0">
              <a:defRPr/>
            </a:pPr>
            <a:endParaRPr kumimoji="0" lang="en-US" altLang="it-IT" sz="2400" b="0" i="0" u="none" strike="noStrike" kern="1200" cap="none" spc="0" normalizeH="0" baseline="0" noProof="0" dirty="0" smtClean="0">
              <a:ln>
                <a:noFill/>
              </a:ln>
              <a:solidFill>
                <a:prstClr val="white"/>
              </a:solidFill>
              <a:effectLst/>
              <a:uLnTx/>
              <a:uFillTx/>
              <a:latin typeface="Calibri"/>
            </a:endParaRPr>
          </a:p>
          <a:p>
            <a:pPr lvl="0">
              <a:defRPr/>
            </a:pPr>
            <a:endParaRPr lang="en-US" altLang="it-IT" sz="2400" dirty="0">
              <a:solidFill>
                <a:prstClr val="white"/>
              </a:solidFill>
              <a:latin typeface="Calibri"/>
            </a:endParaRPr>
          </a:p>
          <a:p>
            <a:pPr lvl="0">
              <a:defRPr/>
            </a:pPr>
            <a:r>
              <a:rPr kumimoji="0" lang="en-US" altLang="it-IT" sz="2400" b="0" i="1" u="none" strike="noStrike" kern="1200" cap="none" spc="0" normalizeH="0" baseline="0" noProof="0" dirty="0" err="1" smtClean="0">
                <a:ln>
                  <a:noFill/>
                </a:ln>
                <a:solidFill>
                  <a:prstClr val="white"/>
                </a:solidFill>
                <a:effectLst/>
                <a:uLnTx/>
                <a:uFillTx/>
                <a:latin typeface="Calibri"/>
              </a:rPr>
              <a:t>Musella</a:t>
            </a:r>
            <a:r>
              <a:rPr kumimoji="0" lang="en-US" altLang="it-IT" sz="2400" b="0" i="1" u="none" strike="noStrike" kern="1200" cap="none" spc="0" normalizeH="0" baseline="0" noProof="0" dirty="0" smtClean="0">
                <a:ln>
                  <a:noFill/>
                </a:ln>
                <a:solidFill>
                  <a:prstClr val="white"/>
                </a:solidFill>
                <a:effectLst/>
                <a:uLnTx/>
                <a:uFillTx/>
                <a:latin typeface="Calibri"/>
              </a:rPr>
              <a:t> et</a:t>
            </a:r>
            <a:r>
              <a:rPr kumimoji="0" lang="en-US" altLang="it-IT" sz="2400" b="0" i="1" u="none" strike="noStrike" kern="1200" cap="none" spc="0" normalizeH="0" noProof="0" dirty="0" smtClean="0">
                <a:ln>
                  <a:noFill/>
                </a:ln>
                <a:solidFill>
                  <a:prstClr val="white"/>
                </a:solidFill>
                <a:effectLst/>
                <a:uLnTx/>
                <a:uFillTx/>
                <a:latin typeface="Calibri"/>
              </a:rPr>
              <a:t> </a:t>
            </a:r>
            <a:r>
              <a:rPr kumimoji="0" lang="en-US" altLang="it-IT" sz="2400" b="0" i="0" u="none" strike="noStrike" kern="1200" cap="none" spc="0" normalizeH="0" noProof="0" dirty="0" smtClean="0">
                <a:ln>
                  <a:noFill/>
                </a:ln>
                <a:solidFill>
                  <a:prstClr val="white"/>
                </a:solidFill>
                <a:effectLst/>
                <a:uLnTx/>
                <a:uFillTx/>
                <a:latin typeface="Calibri"/>
              </a:rPr>
              <a:t>al 0,18 % </a:t>
            </a:r>
          </a:p>
          <a:p>
            <a:pPr lvl="0">
              <a:defRPr/>
            </a:pPr>
            <a:r>
              <a:rPr lang="en-US" altLang="it-IT" sz="2400" i="1" baseline="0" dirty="0" err="1" smtClean="0">
                <a:solidFill>
                  <a:prstClr val="white"/>
                </a:solidFill>
                <a:latin typeface="Calibri"/>
              </a:rPr>
              <a:t>Parmar</a:t>
            </a:r>
            <a:r>
              <a:rPr lang="en-US" altLang="it-IT" sz="2400" i="1" dirty="0" smtClean="0">
                <a:solidFill>
                  <a:prstClr val="white"/>
                </a:solidFill>
                <a:latin typeface="Calibri"/>
              </a:rPr>
              <a:t>  et al </a:t>
            </a:r>
            <a:r>
              <a:rPr lang="en-US" altLang="it-IT" sz="2400" dirty="0" smtClean="0">
                <a:solidFill>
                  <a:prstClr val="white"/>
                </a:solidFill>
                <a:latin typeface="Calibri"/>
              </a:rPr>
              <a:t>1% mineral malnutrition , </a:t>
            </a:r>
          </a:p>
          <a:p>
            <a:pPr lvl="0">
              <a:defRPr/>
            </a:pPr>
            <a:r>
              <a:rPr kumimoji="0" lang="en-US" altLang="it-IT" sz="2400" b="0" i="1" u="none" strike="noStrike" kern="1200" cap="none" spc="0" normalizeH="0" baseline="0" noProof="0" dirty="0" smtClean="0">
                <a:ln>
                  <a:noFill/>
                </a:ln>
                <a:solidFill>
                  <a:prstClr val="white"/>
                </a:solidFill>
                <a:effectLst/>
                <a:uLnTx/>
                <a:uFillTx/>
                <a:latin typeface="Calibri"/>
              </a:rPr>
              <a:t>Gentileschi</a:t>
            </a:r>
            <a:r>
              <a:rPr kumimoji="0" lang="en-US" altLang="it-IT" sz="2400" b="0" i="1" u="none" strike="noStrike" kern="1200" cap="none" spc="0" normalizeH="0" noProof="0" dirty="0" smtClean="0">
                <a:ln>
                  <a:noFill/>
                </a:ln>
                <a:solidFill>
                  <a:prstClr val="white"/>
                </a:solidFill>
                <a:effectLst/>
                <a:uLnTx/>
                <a:uFillTx/>
                <a:latin typeface="Calibri"/>
              </a:rPr>
              <a:t>  et al </a:t>
            </a:r>
            <a:r>
              <a:rPr kumimoji="0" lang="en-US" altLang="it-IT" sz="2400" b="0" i="0" u="none" strike="noStrike" kern="1200" cap="none" spc="0" normalizeH="0" noProof="0" dirty="0" smtClean="0">
                <a:ln>
                  <a:noFill/>
                </a:ln>
                <a:solidFill>
                  <a:prstClr val="white"/>
                </a:solidFill>
                <a:effectLst/>
                <a:uLnTx/>
                <a:uFillTx/>
                <a:latin typeface="Calibri"/>
              </a:rPr>
              <a:t>0,06 %</a:t>
            </a:r>
          </a:p>
          <a:p>
            <a:pPr lvl="0">
              <a:defRPr/>
            </a:pPr>
            <a:r>
              <a:rPr lang="en-US" altLang="it-IT" sz="2400" i="1" baseline="0" dirty="0" smtClean="0">
                <a:solidFill>
                  <a:prstClr val="white"/>
                </a:solidFill>
                <a:latin typeface="Calibri"/>
              </a:rPr>
              <a:t>Piazza</a:t>
            </a:r>
            <a:r>
              <a:rPr lang="en-US" altLang="it-IT" sz="2400" i="1" dirty="0" smtClean="0">
                <a:solidFill>
                  <a:prstClr val="white"/>
                </a:solidFill>
                <a:latin typeface="Calibri"/>
              </a:rPr>
              <a:t> L et al  </a:t>
            </a:r>
            <a:r>
              <a:rPr lang="en-US" altLang="it-IT" sz="2400" dirty="0" smtClean="0">
                <a:solidFill>
                  <a:prstClr val="white"/>
                </a:solidFill>
                <a:latin typeface="Calibri"/>
              </a:rPr>
              <a:t>0,62 %</a:t>
            </a:r>
          </a:p>
          <a:p>
            <a:pPr lvl="0">
              <a:defRPr/>
            </a:pPr>
            <a:r>
              <a:rPr lang="en-US" sz="2400" i="1" dirty="0" err="1">
                <a:solidFill>
                  <a:schemeClr val="bg1"/>
                </a:solidFill>
              </a:rPr>
              <a:t>Makkapati</a:t>
            </a:r>
            <a:r>
              <a:rPr lang="en-US" sz="2400" i="1" dirty="0">
                <a:solidFill>
                  <a:schemeClr val="bg1"/>
                </a:solidFill>
              </a:rPr>
              <a:t> et al</a:t>
            </a:r>
            <a:r>
              <a:rPr lang="en-US" sz="2400" dirty="0">
                <a:solidFill>
                  <a:schemeClr val="bg1"/>
                </a:solidFill>
              </a:rPr>
              <a:t>. </a:t>
            </a:r>
            <a:r>
              <a:rPr lang="en-US" sz="2400" dirty="0" smtClean="0">
                <a:solidFill>
                  <a:schemeClr val="bg1"/>
                </a:solidFill>
              </a:rPr>
              <a:t>0% , </a:t>
            </a:r>
            <a:r>
              <a:rPr lang="en-US" sz="2400" dirty="0">
                <a:solidFill>
                  <a:schemeClr val="bg1"/>
                </a:solidFill>
              </a:rPr>
              <a:t>iron and calcium deficiency </a:t>
            </a:r>
            <a:r>
              <a:rPr lang="en-US" sz="2400" dirty="0" smtClean="0">
                <a:solidFill>
                  <a:schemeClr val="bg1"/>
                </a:solidFill>
              </a:rPr>
              <a:t> </a:t>
            </a:r>
            <a:r>
              <a:rPr lang="en-US" sz="2400" dirty="0">
                <a:solidFill>
                  <a:schemeClr val="bg1"/>
                </a:solidFill>
              </a:rPr>
              <a:t>2% </a:t>
            </a:r>
            <a:r>
              <a:rPr lang="en-US" sz="2400" dirty="0" smtClean="0">
                <a:solidFill>
                  <a:schemeClr val="bg1"/>
                </a:solidFill>
              </a:rPr>
              <a:t>, </a:t>
            </a:r>
            <a:r>
              <a:rPr lang="en-US" sz="2400" dirty="0">
                <a:solidFill>
                  <a:schemeClr val="bg1"/>
                </a:solidFill>
              </a:rPr>
              <a:t>and vitamin D deficiency </a:t>
            </a:r>
            <a:r>
              <a:rPr lang="en-US" sz="2400" dirty="0" smtClean="0">
                <a:solidFill>
                  <a:schemeClr val="bg1"/>
                </a:solidFill>
              </a:rPr>
              <a:t> </a:t>
            </a:r>
            <a:r>
              <a:rPr lang="en-US" sz="2400" dirty="0">
                <a:solidFill>
                  <a:schemeClr val="bg1"/>
                </a:solidFill>
              </a:rPr>
              <a:t>in 15% </a:t>
            </a:r>
            <a:endParaRPr kumimoji="0" lang="en-US" altLang="it-IT" sz="2400" b="0" i="0" u="none" strike="noStrike" kern="1200" cap="none" spc="0" normalizeH="0" baseline="0" noProof="0" dirty="0">
              <a:ln>
                <a:noFill/>
              </a:ln>
              <a:solidFill>
                <a:schemeClr val="bg1"/>
              </a:solidFill>
              <a:effectLst/>
              <a:uLnTx/>
              <a:uFillTx/>
              <a:latin typeface="Calibri"/>
            </a:endParaRPr>
          </a:p>
        </p:txBody>
      </p:sp>
      <p:pic>
        <p:nvPicPr>
          <p:cNvPr id="17" name="Immagine 16">
            <a:extLst>
              <a:ext uri="{FF2B5EF4-FFF2-40B4-BE49-F238E27FC236}">
                <a16:creationId xmlns:a16="http://schemas.microsoft.com/office/drawing/2014/main" id="{D1D03511-70F5-4C0D-ABB3-0C53263DB0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7"/>
          <a:stretch/>
        </p:blipFill>
        <p:spPr>
          <a:xfrm>
            <a:off x="6096001" y="1036800"/>
            <a:ext cx="6095999" cy="4919500"/>
          </a:xfrm>
          <a:prstGeom prst="rect">
            <a:avLst/>
          </a:prstGeom>
        </p:spPr>
      </p:pic>
      <p:sp>
        <p:nvSpPr>
          <p:cNvPr id="7" name="Rettangolo 1">
            <a:extLst>
              <a:ext uri="{FF2B5EF4-FFF2-40B4-BE49-F238E27FC236}">
                <a16:creationId xmlns:a16="http://schemas.microsoft.com/office/drawing/2014/main" id="{60813974-2E5A-77F2-EA6E-929B83DCAED3}"/>
              </a:ext>
            </a:extLst>
          </p:cNvPr>
          <p:cNvSpPr>
            <a:spLocks noChangeArrowheads="1"/>
          </p:cNvSpPr>
          <p:nvPr/>
        </p:nvSpPr>
        <p:spPr bwMode="auto">
          <a:xfrm>
            <a:off x="2769314" y="195294"/>
            <a:ext cx="9422686" cy="646331"/>
          </a:xfrm>
          <a:prstGeom prst="rect">
            <a:avLst/>
          </a:prstGeom>
          <a:noFill/>
          <a:ln w="9525">
            <a:noFill/>
            <a:miter lim="800000"/>
            <a:headEnd/>
            <a:tailEnd/>
          </a:ln>
        </p:spPr>
        <p:txBody>
          <a:bodyPr wrap="square"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en-US" altLang="it-IT" sz="3600" b="0" i="0" u="none" strike="noStrike" kern="1200" cap="none" spc="0" normalizeH="0" baseline="0" noProof="0" dirty="0" smtClean="0">
                <a:ln>
                  <a:noFill/>
                </a:ln>
                <a:solidFill>
                  <a:srgbClr val="006666"/>
                </a:solidFill>
                <a:effectLst/>
                <a:uLnTx/>
                <a:uFillTx/>
                <a:latin typeface="Arial Narrow" pitchFamily="34" charset="0"/>
                <a:ea typeface="+mn-ea"/>
                <a:cs typeface="Helvetica" pitchFamily="34" charset="0"/>
              </a:rPr>
              <a:t>Malnutrition</a:t>
            </a:r>
            <a:endParaRPr kumimoji="0" lang="en-US" altLang="it-IT" sz="3600" b="0" i="0" u="none" strike="noStrike" kern="1200" cap="none" spc="0" normalizeH="0" baseline="0" noProof="0" dirty="0">
              <a:ln>
                <a:noFill/>
              </a:ln>
              <a:solidFill>
                <a:srgbClr val="0E6A69"/>
              </a:solidFill>
              <a:effectLst/>
              <a:uLnTx/>
              <a:uFillTx/>
              <a:latin typeface="Arial Narrow" pitchFamily="34" charset="0"/>
              <a:ea typeface="+mn-ea"/>
              <a:cs typeface="Helvetica" pitchFamily="34" charset="0"/>
            </a:endParaRPr>
          </a:p>
        </p:txBody>
      </p:sp>
    </p:spTree>
    <p:extLst>
      <p:ext uri="{BB962C8B-B14F-4D97-AF65-F5344CB8AC3E}">
        <p14:creationId xmlns:p14="http://schemas.microsoft.com/office/powerpoint/2010/main" val="2156924847"/>
      </p:ext>
    </p:extLst>
  </p:cSld>
  <p:clrMapOvr>
    <a:masterClrMapping/>
  </p:clrMapOvr>
  <p:transition spd="slow">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44463" y="5300663"/>
            <a:ext cx="669925" cy="2889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ttangolo 7">
            <a:extLst>
              <a:ext uri="{FF2B5EF4-FFF2-40B4-BE49-F238E27FC236}">
                <a16:creationId xmlns:a16="http://schemas.microsoft.com/office/drawing/2014/main" id="{A6BC3729-0190-40D6-A730-2B145924FB89}"/>
              </a:ext>
            </a:extLst>
          </p:cNvPr>
          <p:cNvSpPr/>
          <p:nvPr/>
        </p:nvSpPr>
        <p:spPr>
          <a:xfrm>
            <a:off x="1" y="1036800"/>
            <a:ext cx="6095999" cy="4692650"/>
          </a:xfrm>
          <a:prstGeom prst="rect">
            <a:avLst/>
          </a:prstGeom>
          <a:solidFill>
            <a:srgbClr val="0E6A6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CasellaDiTesto 14">
            <a:extLst>
              <a:ext uri="{FF2B5EF4-FFF2-40B4-BE49-F238E27FC236}">
                <a16:creationId xmlns:a16="http://schemas.microsoft.com/office/drawing/2014/main" id="{73A4C59E-569B-4DAE-9685-1BADBA3717EB}"/>
              </a:ext>
            </a:extLst>
          </p:cNvPr>
          <p:cNvSpPr txBox="1"/>
          <p:nvPr/>
        </p:nvSpPr>
        <p:spPr>
          <a:xfrm>
            <a:off x="178049" y="1166842"/>
            <a:ext cx="5917946" cy="4339650"/>
          </a:xfrm>
          <a:prstGeom prst="rect">
            <a:avLst/>
          </a:prstGeom>
          <a:noFill/>
        </p:spPr>
        <p:txBody>
          <a:bodyPr wrap="square" rtlCol="0">
            <a:spAutoFit/>
          </a:bodyPr>
          <a:lstStyle/>
          <a:p>
            <a:pPr lvl="0">
              <a:defRPr/>
            </a:pPr>
            <a:r>
              <a:rPr lang="en-US" altLang="it-IT" sz="2400" dirty="0">
                <a:solidFill>
                  <a:prstClr val="white"/>
                </a:solidFill>
                <a:latin typeface="Calibri"/>
              </a:rPr>
              <a:t>Several studies highlighted iron deficiency anemia (</a:t>
            </a:r>
            <a:r>
              <a:rPr lang="en-US" altLang="it-IT" sz="2400" dirty="0" smtClean="0">
                <a:solidFill>
                  <a:prstClr val="white"/>
                </a:solidFill>
                <a:latin typeface="Calibri"/>
              </a:rPr>
              <a:t>IDA) as </a:t>
            </a:r>
            <a:r>
              <a:rPr lang="en-US" altLang="it-IT" sz="2400" dirty="0">
                <a:solidFill>
                  <a:prstClr val="white"/>
                </a:solidFill>
                <a:latin typeface="Calibri"/>
              </a:rPr>
              <a:t>a significant concern after OAGB</a:t>
            </a:r>
            <a:endParaRPr lang="en-US" altLang="it-IT" sz="2400" dirty="0" smtClean="0">
              <a:solidFill>
                <a:prstClr val="white"/>
              </a:solidFill>
              <a:latin typeface="Calibri"/>
            </a:endParaRPr>
          </a:p>
          <a:p>
            <a:pPr lvl="0">
              <a:defRPr/>
            </a:pPr>
            <a:endParaRPr lang="en-US" altLang="it-IT" sz="2400" dirty="0">
              <a:solidFill>
                <a:prstClr val="white"/>
              </a:solidFill>
              <a:latin typeface="Calibri"/>
            </a:endParaRPr>
          </a:p>
          <a:p>
            <a:pPr lvl="0">
              <a:defRPr/>
            </a:pPr>
            <a:r>
              <a:rPr lang="en-US" altLang="it-IT" sz="2000" dirty="0" err="1" smtClean="0">
                <a:solidFill>
                  <a:prstClr val="white"/>
                </a:solidFill>
                <a:latin typeface="Calibri"/>
              </a:rPr>
              <a:t>Carandina</a:t>
            </a:r>
            <a:r>
              <a:rPr lang="en-US" altLang="it-IT" sz="2000" dirty="0" smtClean="0">
                <a:solidFill>
                  <a:prstClr val="white"/>
                </a:solidFill>
                <a:latin typeface="Calibri"/>
              </a:rPr>
              <a:t> </a:t>
            </a:r>
            <a:r>
              <a:rPr lang="en-US" altLang="it-IT" sz="2000" dirty="0">
                <a:solidFill>
                  <a:prstClr val="white"/>
                </a:solidFill>
                <a:latin typeface="Calibri"/>
              </a:rPr>
              <a:t>et al. </a:t>
            </a:r>
          </a:p>
          <a:p>
            <a:pPr lvl="0">
              <a:defRPr/>
            </a:pPr>
            <a:r>
              <a:rPr lang="en-US" altLang="it-IT" sz="2000" dirty="0">
                <a:solidFill>
                  <a:prstClr val="white"/>
                </a:solidFill>
                <a:latin typeface="Calibri"/>
              </a:rPr>
              <a:t>reported that nearly 3% of patients had severe anemia </a:t>
            </a:r>
            <a:r>
              <a:rPr lang="en-US" altLang="it-IT" sz="2000" dirty="0" smtClean="0">
                <a:solidFill>
                  <a:prstClr val="white"/>
                </a:solidFill>
                <a:latin typeface="Calibri"/>
              </a:rPr>
              <a:t>that required </a:t>
            </a:r>
            <a:r>
              <a:rPr lang="en-US" altLang="it-IT" sz="2000" dirty="0">
                <a:solidFill>
                  <a:prstClr val="white"/>
                </a:solidFill>
                <a:latin typeface="Calibri"/>
              </a:rPr>
              <a:t>admission with </a:t>
            </a:r>
            <a:r>
              <a:rPr lang="en-US" altLang="it-IT" sz="2000" dirty="0" smtClean="0">
                <a:solidFill>
                  <a:prstClr val="white"/>
                </a:solidFill>
                <a:latin typeface="Calibri"/>
              </a:rPr>
              <a:t>transfusion.</a:t>
            </a:r>
          </a:p>
          <a:p>
            <a:pPr lvl="0">
              <a:defRPr/>
            </a:pPr>
            <a:endParaRPr lang="en-US" altLang="it-IT" sz="2000" dirty="0" smtClean="0">
              <a:solidFill>
                <a:prstClr val="white"/>
              </a:solidFill>
              <a:latin typeface="Calibri"/>
            </a:endParaRPr>
          </a:p>
          <a:p>
            <a:pPr lvl="0">
              <a:defRPr/>
            </a:pPr>
            <a:r>
              <a:rPr lang="en-US" altLang="it-IT" sz="2000" dirty="0" err="1" smtClean="0">
                <a:solidFill>
                  <a:prstClr val="white"/>
                </a:solidFill>
                <a:latin typeface="Calibri"/>
              </a:rPr>
              <a:t>Kermansaravi</a:t>
            </a:r>
            <a:r>
              <a:rPr lang="en-US" altLang="it-IT" sz="2000" dirty="0" smtClean="0">
                <a:solidFill>
                  <a:prstClr val="white"/>
                </a:solidFill>
                <a:latin typeface="Calibri"/>
              </a:rPr>
              <a:t> </a:t>
            </a:r>
            <a:r>
              <a:rPr lang="en-US" altLang="it-IT" sz="2000" dirty="0">
                <a:solidFill>
                  <a:prstClr val="white"/>
                </a:solidFill>
                <a:latin typeface="Calibri"/>
              </a:rPr>
              <a:t>et </a:t>
            </a:r>
            <a:r>
              <a:rPr lang="en-US" altLang="it-IT" sz="2000" dirty="0" smtClean="0">
                <a:solidFill>
                  <a:prstClr val="white"/>
                </a:solidFill>
                <a:latin typeface="Calibri"/>
              </a:rPr>
              <a:t>al. </a:t>
            </a:r>
          </a:p>
          <a:p>
            <a:pPr lvl="0">
              <a:defRPr/>
            </a:pPr>
            <a:r>
              <a:rPr lang="en-US" altLang="it-IT" sz="2000" dirty="0" smtClean="0">
                <a:solidFill>
                  <a:prstClr val="white"/>
                </a:solidFill>
                <a:latin typeface="Calibri"/>
              </a:rPr>
              <a:t>conducted </a:t>
            </a:r>
            <a:r>
              <a:rPr lang="en-US" altLang="it-IT" sz="2000" dirty="0">
                <a:solidFill>
                  <a:prstClr val="white"/>
                </a:solidFill>
                <a:latin typeface="Calibri"/>
              </a:rPr>
              <a:t>a systematic review of studies </a:t>
            </a:r>
            <a:r>
              <a:rPr lang="en-US" altLang="it-IT" sz="2000" dirty="0" smtClean="0">
                <a:solidFill>
                  <a:prstClr val="white"/>
                </a:solidFill>
                <a:latin typeface="Calibri"/>
              </a:rPr>
              <a:t>reporting iron </a:t>
            </a:r>
            <a:r>
              <a:rPr lang="en-US" altLang="it-IT" sz="2000" dirty="0">
                <a:solidFill>
                  <a:prstClr val="white"/>
                </a:solidFill>
                <a:latin typeface="Calibri"/>
              </a:rPr>
              <a:t>deficiency (IDA) after OAGB; it was reported that </a:t>
            </a:r>
            <a:r>
              <a:rPr lang="en-US" altLang="it-IT" sz="2000" dirty="0" smtClean="0">
                <a:solidFill>
                  <a:prstClr val="white"/>
                </a:solidFill>
                <a:latin typeface="Calibri"/>
              </a:rPr>
              <a:t>IDA prevalence </a:t>
            </a:r>
            <a:r>
              <a:rPr lang="en-US" altLang="it-IT" sz="2000" dirty="0">
                <a:solidFill>
                  <a:prstClr val="white"/>
                </a:solidFill>
                <a:latin typeface="Calibri"/>
              </a:rPr>
              <a:t>is 16% and the biliopancreatic limb length predicts IDA rates. </a:t>
            </a:r>
            <a:endParaRPr kumimoji="0" lang="en-US" altLang="it-IT" sz="2000" b="0" i="0" u="none" strike="noStrike" kern="1200" cap="none" spc="0" normalizeH="0" baseline="0" noProof="0" dirty="0">
              <a:ln>
                <a:noFill/>
              </a:ln>
              <a:solidFill>
                <a:prstClr val="white"/>
              </a:solidFill>
              <a:effectLst/>
              <a:uLnTx/>
              <a:uFillTx/>
              <a:latin typeface="Calibri"/>
            </a:endParaRPr>
          </a:p>
        </p:txBody>
      </p:sp>
      <p:pic>
        <p:nvPicPr>
          <p:cNvPr id="17" name="Immagine 16">
            <a:extLst>
              <a:ext uri="{FF2B5EF4-FFF2-40B4-BE49-F238E27FC236}">
                <a16:creationId xmlns:a16="http://schemas.microsoft.com/office/drawing/2014/main" id="{D1D03511-70F5-4C0D-ABB3-0C53263DB0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7"/>
          <a:stretch/>
        </p:blipFill>
        <p:spPr>
          <a:xfrm>
            <a:off x="6096001" y="1036800"/>
            <a:ext cx="6095999" cy="4694400"/>
          </a:xfrm>
          <a:prstGeom prst="rect">
            <a:avLst/>
          </a:prstGeom>
        </p:spPr>
      </p:pic>
      <p:pic>
        <p:nvPicPr>
          <p:cNvPr id="3" name="Immagine 2" descr="Immagine che contiene piatto, persona, pasto&#10;&#10;Descrizione generata automaticamente">
            <a:extLst>
              <a:ext uri="{FF2B5EF4-FFF2-40B4-BE49-F238E27FC236}">
                <a16:creationId xmlns:a16="http://schemas.microsoft.com/office/drawing/2014/main" id="{CF994437-92A5-E8A7-FE2D-26F6A748753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5998" y="1035050"/>
            <a:ext cx="6096002" cy="4694400"/>
          </a:xfrm>
          <a:prstGeom prst="rect">
            <a:avLst/>
          </a:prstGeom>
        </p:spPr>
      </p:pic>
      <p:sp>
        <p:nvSpPr>
          <p:cNvPr id="7" name="Rettangolo 1">
            <a:extLst>
              <a:ext uri="{FF2B5EF4-FFF2-40B4-BE49-F238E27FC236}">
                <a16:creationId xmlns:a16="http://schemas.microsoft.com/office/drawing/2014/main" id="{60813974-2E5A-77F2-EA6E-929B83DCAED3}"/>
              </a:ext>
            </a:extLst>
          </p:cNvPr>
          <p:cNvSpPr>
            <a:spLocks noChangeArrowheads="1"/>
          </p:cNvSpPr>
          <p:nvPr/>
        </p:nvSpPr>
        <p:spPr bwMode="auto">
          <a:xfrm>
            <a:off x="2769314" y="195294"/>
            <a:ext cx="9422686" cy="646331"/>
          </a:xfrm>
          <a:prstGeom prst="rect">
            <a:avLst/>
          </a:prstGeom>
          <a:noFill/>
          <a:ln w="9525">
            <a:noFill/>
            <a:miter lim="800000"/>
            <a:headEnd/>
            <a:tailEnd/>
          </a:ln>
        </p:spPr>
        <p:txBody>
          <a:bodyPr wrap="square"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lang="en-US" altLang="it-IT" sz="3600" dirty="0" smtClean="0">
                <a:solidFill>
                  <a:srgbClr val="006666"/>
                </a:solidFill>
                <a:latin typeface="Arial Narrow" pitchFamily="34" charset="0"/>
                <a:cs typeface="Helvetica" pitchFamily="34" charset="0"/>
              </a:rPr>
              <a:t>Anemia</a:t>
            </a:r>
            <a:endParaRPr kumimoji="0" lang="en-US" altLang="it-IT" sz="3600" b="0" i="0" u="none" strike="noStrike" kern="1200" cap="none" spc="0" normalizeH="0" baseline="0" noProof="0" dirty="0">
              <a:ln>
                <a:noFill/>
              </a:ln>
              <a:solidFill>
                <a:srgbClr val="0E6A69"/>
              </a:solidFill>
              <a:effectLst/>
              <a:uLnTx/>
              <a:uFillTx/>
              <a:latin typeface="Arial Narrow" pitchFamily="34" charset="0"/>
              <a:ea typeface="+mn-ea"/>
              <a:cs typeface="Helvetica" pitchFamily="34" charset="0"/>
            </a:endParaRPr>
          </a:p>
        </p:txBody>
      </p:sp>
    </p:spTree>
    <p:extLst>
      <p:ext uri="{BB962C8B-B14F-4D97-AF65-F5344CB8AC3E}">
        <p14:creationId xmlns:p14="http://schemas.microsoft.com/office/powerpoint/2010/main" val="1050356681"/>
      </p:ext>
    </p:extLst>
  </p:cSld>
  <p:clrMapOvr>
    <a:masterClrMapping/>
  </p:clrMapOvr>
  <p:transition spd="slow">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it-IT" altLang="it-IT" sz="4800" b="0" i="0" u="none" strike="noStrike" kern="1200" cap="none" spc="0" normalizeH="0" baseline="0" noProof="0">
                <a:ln>
                  <a:noFill/>
                </a:ln>
                <a:solidFill>
                  <a:srgbClr val="006666"/>
                </a:solidFill>
                <a:effectLst/>
                <a:uLnTx/>
                <a:uFillTx/>
                <a:latin typeface="Arial Narrow" pitchFamily="34" charset="0"/>
                <a:ea typeface="+mn-ea"/>
                <a:cs typeface="Helvetica" pitchFamily="34" charset="0"/>
              </a:rPr>
              <a:t>THERAPEUTIC OPTIONS</a:t>
            </a:r>
          </a:p>
        </p:txBody>
      </p:sp>
      <p:sp>
        <p:nvSpPr>
          <p:cNvPr id="10" name="Rettangolo 9">
            <a:extLst/>
          </p:cNvPr>
          <p:cNvSpPr/>
          <p:nvPr/>
        </p:nvSpPr>
        <p:spPr>
          <a:xfrm>
            <a:off x="-9525" y="1036638"/>
            <a:ext cx="12184063"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ttangolo 3"/>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ttangolo 20"/>
          <p:cNvSpPr/>
          <p:nvPr/>
        </p:nvSpPr>
        <p:spPr>
          <a:xfrm>
            <a:off x="0" y="57546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asellaDiTesto 14">
            <a:extLst/>
          </p:cNvPr>
          <p:cNvSpPr txBox="1"/>
          <p:nvPr/>
        </p:nvSpPr>
        <p:spPr>
          <a:xfrm>
            <a:off x="70010" y="2334438"/>
            <a:ext cx="7550150" cy="2246769"/>
          </a:xfrm>
          <a:prstGeom prst="rect">
            <a:avLst/>
          </a:prstGeom>
          <a:noFill/>
        </p:spPr>
        <p:txBody>
          <a:bodyPr>
            <a:spAutoFit/>
          </a:bodyPr>
          <a:lstStyle>
            <a:defPPr>
              <a:defRPr lang="en-US"/>
            </a:defPPr>
            <a:lvl1pPr marL="457200" lvl="0" indent="-457200">
              <a:buFont typeface="Arial" panose="020B0604020202020204" pitchFamily="34" charset="0"/>
              <a:buChar char="•"/>
              <a:defRPr sz="2800">
                <a:solidFill>
                  <a:srgbClr val="0E6A69"/>
                </a:solidFill>
                <a:latin typeface="Arial Narrow" panose="020B0606020202030204" pitchFamily="34" charset="0"/>
              </a:defRPr>
            </a:lvl1pPr>
          </a:lstStyle>
          <a:p>
            <a:pPr lvl="0" fontAlgn="auto">
              <a:spcBef>
                <a:spcPts val="0"/>
              </a:spcBef>
              <a:spcAft>
                <a:spcPts val="0"/>
              </a:spcAft>
              <a:defRPr/>
            </a:pPr>
            <a:r>
              <a:rPr lang="en-US" dirty="0">
                <a:latin typeface="Calibri"/>
              </a:rPr>
              <a:t>Biliary-pancreatic limb shortening (BLS): The </a:t>
            </a:r>
            <a:r>
              <a:rPr lang="en-US" dirty="0" smtClean="0">
                <a:latin typeface="Calibri"/>
              </a:rPr>
              <a:t>distal end </a:t>
            </a:r>
            <a:r>
              <a:rPr lang="en-US" dirty="0">
                <a:latin typeface="Calibri"/>
              </a:rPr>
              <a:t>of the gastric pouch is stapled and a new </a:t>
            </a:r>
            <a:r>
              <a:rPr lang="en-US" dirty="0" smtClean="0">
                <a:latin typeface="Calibri"/>
              </a:rPr>
              <a:t>anastomosis performed </a:t>
            </a:r>
            <a:r>
              <a:rPr lang="en-US" dirty="0">
                <a:latin typeface="Calibri"/>
              </a:rPr>
              <a:t>50–100 cm more proximal, shortening the biliary limb to 150–100 cm</a:t>
            </a:r>
            <a:endParaRPr kumimoji="0" lang="it-IT" sz="2800" b="0" i="0" u="none" strike="noStrike" kern="1200" cap="none" spc="0" normalizeH="0" baseline="0" noProof="0" dirty="0">
              <a:ln>
                <a:noFill/>
              </a:ln>
              <a:solidFill>
                <a:srgbClr val="0E6A69"/>
              </a:solidFill>
              <a:effectLst/>
              <a:uLnTx/>
              <a:uFillTx/>
              <a:latin typeface="Calibri"/>
              <a:ea typeface="+mn-ea"/>
              <a:cs typeface="Arial" charset="0"/>
            </a:endParaRPr>
          </a:p>
        </p:txBody>
      </p:sp>
      <p:sp>
        <p:nvSpPr>
          <p:cNvPr id="14" name="Text Box 5">
            <a:extLst/>
          </p:cNvPr>
          <p:cNvSpPr txBox="1">
            <a:spLocks noChangeArrowheads="1"/>
          </p:cNvSpPr>
          <p:nvPr/>
        </p:nvSpPr>
        <p:spPr bwMode="auto">
          <a:xfrm>
            <a:off x="0" y="5849938"/>
            <a:ext cx="12174538" cy="338554"/>
          </a:xfrm>
          <a:prstGeom prst="rect">
            <a:avLst/>
          </a:prstGeom>
          <a:noFill/>
          <a:ln>
            <a:noFill/>
          </a:ln>
          <a:effectLst/>
          <a:extLst/>
        </p:spPr>
        <p:txBody>
          <a:bodyPr rIns="28800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pt-BR" altLang="it-IT" sz="1600" b="0" i="1" u="none" strike="noStrike" kern="1200" cap="none" spc="0" normalizeH="0" baseline="0" noProof="0" dirty="0" smtClean="0">
                <a:ln>
                  <a:noFill/>
                </a:ln>
                <a:solidFill>
                  <a:prstClr val="white">
                    <a:lumMod val="65000"/>
                  </a:prstClr>
                </a:solidFill>
                <a:effectLst/>
                <a:uLnTx/>
                <a:uFillTx/>
                <a:latin typeface="Arial Narrow" panose="020B0606020202030204" pitchFamily="34" charset="0"/>
                <a:ea typeface="+mn-ea"/>
                <a:cs typeface="Arial" panose="020B0604020202020204" pitchFamily="34" charset="0"/>
              </a:rPr>
              <a:t>)</a:t>
            </a:r>
            <a:endParaRPr kumimoji="0" lang="pt-BR" altLang="it-IT" sz="1600" b="0" i="1" u="none" strike="noStrike" kern="1200" cap="none" spc="0" normalizeH="0" baseline="0" noProof="0" dirty="0">
              <a:ln>
                <a:noFill/>
              </a:ln>
              <a:solidFill>
                <a:prstClr val="white">
                  <a:lumMod val="65000"/>
                </a:prstClr>
              </a:solidFill>
              <a:effectLst/>
              <a:uLnTx/>
              <a:uFillTx/>
              <a:latin typeface="Arial Narrow" panose="020B0606020202030204" pitchFamily="34" charset="0"/>
              <a:ea typeface="+mn-ea"/>
              <a:cs typeface="Arial" panose="020B0604020202020204" pitchFamily="34" charset="0"/>
            </a:endParaRPr>
          </a:p>
        </p:txBody>
      </p:sp>
      <p:pic>
        <p:nvPicPr>
          <p:cNvPr id="3" name="Immagine 2"/>
          <p:cNvPicPr>
            <a:picLocks noChangeAspect="1"/>
          </p:cNvPicPr>
          <p:nvPr/>
        </p:nvPicPr>
        <p:blipFill>
          <a:blip r:embed="rId3"/>
          <a:stretch>
            <a:fillRect/>
          </a:stretch>
        </p:blipFill>
        <p:spPr>
          <a:xfrm>
            <a:off x="7608496" y="2145411"/>
            <a:ext cx="4218963" cy="2492341"/>
          </a:xfrm>
          <a:prstGeom prst="rect">
            <a:avLst/>
          </a:prstGeom>
        </p:spPr>
      </p:pic>
      <p:sp>
        <p:nvSpPr>
          <p:cNvPr id="5" name="Rettangolo 4"/>
          <p:cNvSpPr/>
          <p:nvPr/>
        </p:nvSpPr>
        <p:spPr>
          <a:xfrm>
            <a:off x="228600" y="5911649"/>
            <a:ext cx="11811000" cy="923330"/>
          </a:xfrm>
          <a:prstGeom prst="rect">
            <a:avLst/>
          </a:prstGeom>
        </p:spPr>
        <p:txBody>
          <a:bodyPr wrap="square">
            <a:spAutoFit/>
          </a:bodyPr>
          <a:lstStyle/>
          <a:p>
            <a:pPr lvl="0" algn="r" fontAlgn="auto">
              <a:spcBef>
                <a:spcPts val="0"/>
              </a:spcBef>
              <a:spcAft>
                <a:spcPts val="0"/>
              </a:spcAft>
              <a:defRPr/>
            </a:pPr>
            <a:r>
              <a:rPr lang="en-US" altLang="it-IT" b="1" dirty="0">
                <a:solidFill>
                  <a:schemeClr val="bg1">
                    <a:lumMod val="50000"/>
                  </a:schemeClr>
                </a:solidFill>
                <a:latin typeface="Arial Narrow" panose="020B0606020202030204" pitchFamily="34" charset="0"/>
                <a:cs typeface="Arial" panose="020B0604020202020204" pitchFamily="34" charset="0"/>
              </a:rPr>
              <a:t>Figures reproduced from Gentileschi et al</a:t>
            </a:r>
            <a:r>
              <a:rPr lang="en-US" altLang="it-IT" b="1" dirty="0" smtClean="0">
                <a:solidFill>
                  <a:schemeClr val="bg1">
                    <a:lumMod val="50000"/>
                  </a:schemeClr>
                </a:solidFill>
                <a:latin typeface="Arial Narrow" panose="020B0606020202030204" pitchFamily="34" charset="0"/>
                <a:cs typeface="Arial" panose="020B0604020202020204" pitchFamily="34" charset="0"/>
              </a:rPr>
              <a:t>.</a:t>
            </a:r>
          </a:p>
          <a:p>
            <a:pPr lvl="0" algn="r" fontAlgn="auto">
              <a:spcBef>
                <a:spcPts val="0"/>
              </a:spcBef>
              <a:spcAft>
                <a:spcPts val="0"/>
              </a:spcAft>
              <a:defRPr/>
            </a:pPr>
            <a:r>
              <a:rPr lang="en-US" altLang="it-IT" i="1" dirty="0">
                <a:solidFill>
                  <a:schemeClr val="bg1">
                    <a:lumMod val="50000"/>
                  </a:schemeClr>
                </a:solidFill>
                <a:latin typeface="Arial Narrow" panose="020B0606020202030204" pitchFamily="34" charset="0"/>
                <a:cs typeface="Arial" panose="020B0604020202020204" pitchFamily="34" charset="0"/>
              </a:rPr>
              <a:t>Laparoscopic revision after one anastomosis gastric bypass (OAGB</a:t>
            </a:r>
            <a:r>
              <a:rPr lang="en-US" altLang="it-IT" i="1" dirty="0" smtClean="0">
                <a:solidFill>
                  <a:schemeClr val="bg1">
                    <a:lumMod val="50000"/>
                  </a:schemeClr>
                </a:solidFill>
                <a:latin typeface="Arial Narrow" panose="020B0606020202030204" pitchFamily="34" charset="0"/>
                <a:cs typeface="Arial" panose="020B0604020202020204" pitchFamily="34" charset="0"/>
              </a:rPr>
              <a:t>): a </a:t>
            </a:r>
            <a:r>
              <a:rPr lang="en-US" altLang="it-IT" i="1" dirty="0">
                <a:solidFill>
                  <a:schemeClr val="bg1">
                    <a:lumMod val="50000"/>
                  </a:schemeClr>
                </a:solidFill>
                <a:latin typeface="Arial Narrow" panose="020B0606020202030204" pitchFamily="34" charset="0"/>
                <a:cs typeface="Arial" panose="020B0604020202020204" pitchFamily="34" charset="0"/>
              </a:rPr>
              <a:t>4‑years experience in a single high‑volume bariatric surgery </a:t>
            </a:r>
            <a:r>
              <a:rPr lang="en-US" altLang="it-IT" i="1" dirty="0" smtClean="0">
                <a:solidFill>
                  <a:schemeClr val="bg1">
                    <a:lumMod val="50000"/>
                  </a:schemeClr>
                </a:solidFill>
                <a:latin typeface="Arial Narrow" panose="020B0606020202030204" pitchFamily="34" charset="0"/>
                <a:cs typeface="Arial" panose="020B0604020202020204" pitchFamily="34" charset="0"/>
              </a:rPr>
              <a:t>center in </a:t>
            </a:r>
            <a:r>
              <a:rPr lang="en-US" altLang="it-IT" i="1" dirty="0">
                <a:solidFill>
                  <a:schemeClr val="bg1">
                    <a:lumMod val="50000"/>
                  </a:schemeClr>
                </a:solidFill>
                <a:latin typeface="Arial Narrow" panose="020B0606020202030204" pitchFamily="34" charset="0"/>
                <a:cs typeface="Arial" panose="020B0604020202020204" pitchFamily="34" charset="0"/>
              </a:rPr>
              <a:t>northern Italy, Updates in Surgery (2025) </a:t>
            </a:r>
            <a:r>
              <a:rPr lang="en-US" altLang="it-IT" i="1" dirty="0" smtClean="0">
                <a:solidFill>
                  <a:schemeClr val="bg1">
                    <a:lumMod val="50000"/>
                  </a:schemeClr>
                </a:solidFill>
                <a:latin typeface="Arial Narrow" panose="020B0606020202030204" pitchFamily="34" charset="0"/>
                <a:cs typeface="Arial" panose="020B0604020202020204" pitchFamily="34" charset="0"/>
              </a:rPr>
              <a:t>77:2097–2105 https</a:t>
            </a:r>
            <a:r>
              <a:rPr lang="en-US" altLang="it-IT" i="1" dirty="0">
                <a:solidFill>
                  <a:schemeClr val="bg1">
                    <a:lumMod val="50000"/>
                  </a:schemeClr>
                </a:solidFill>
                <a:latin typeface="Arial Narrow" panose="020B0606020202030204" pitchFamily="34" charset="0"/>
                <a:cs typeface="Arial" panose="020B0604020202020204" pitchFamily="34" charset="0"/>
              </a:rPr>
              <a:t>://</a:t>
            </a:r>
            <a:r>
              <a:rPr lang="en-US" altLang="it-IT" i="1" dirty="0" smtClean="0">
                <a:solidFill>
                  <a:schemeClr val="bg1">
                    <a:lumMod val="50000"/>
                  </a:schemeClr>
                </a:solidFill>
                <a:latin typeface="Arial Narrow" panose="020B0606020202030204" pitchFamily="34" charset="0"/>
                <a:cs typeface="Arial" panose="020B0604020202020204" pitchFamily="34" charset="0"/>
              </a:rPr>
              <a:t>doi.org/10.1007/s13304-025-02329-4 </a:t>
            </a:r>
            <a:endParaRPr lang="en-US" altLang="it-IT" i="1" dirty="0">
              <a:solidFill>
                <a:schemeClr val="bg1">
                  <a:lumMod val="50000"/>
                </a:schemeClr>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761267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lang="it-IT" altLang="it-IT" sz="4800" dirty="0" smtClean="0">
                <a:solidFill>
                  <a:srgbClr val="006666"/>
                </a:solidFill>
                <a:latin typeface="Arial Narrow" pitchFamily="34" charset="0"/>
                <a:cs typeface="Helvetica" pitchFamily="34" charset="0"/>
              </a:rPr>
              <a:t>RESTAURATION</a:t>
            </a:r>
            <a:endParaRPr kumimoji="0" lang="it-IT" altLang="it-IT" sz="48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endParaRPr>
          </a:p>
        </p:txBody>
      </p:sp>
      <p:sp>
        <p:nvSpPr>
          <p:cNvPr id="10" name="Rettangolo 9">
            <a:extLst/>
          </p:cNvPr>
          <p:cNvSpPr/>
          <p:nvPr/>
        </p:nvSpPr>
        <p:spPr>
          <a:xfrm>
            <a:off x="-9525" y="1036638"/>
            <a:ext cx="12184063"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ttangolo 3"/>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ttangolo 20"/>
          <p:cNvSpPr/>
          <p:nvPr/>
        </p:nvSpPr>
        <p:spPr>
          <a:xfrm>
            <a:off x="0" y="5720183"/>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 Box 5">
            <a:extLst/>
          </p:cNvPr>
          <p:cNvSpPr txBox="1">
            <a:spLocks noChangeArrowheads="1"/>
          </p:cNvSpPr>
          <p:nvPr/>
        </p:nvSpPr>
        <p:spPr bwMode="auto">
          <a:xfrm>
            <a:off x="0" y="5849938"/>
            <a:ext cx="12174538" cy="338554"/>
          </a:xfrm>
          <a:prstGeom prst="rect">
            <a:avLst/>
          </a:prstGeom>
          <a:noFill/>
          <a:ln>
            <a:noFill/>
          </a:ln>
          <a:effectLst/>
          <a:extLst/>
        </p:spPr>
        <p:txBody>
          <a:bodyPr rIns="28800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pt-BR" altLang="it-IT" sz="1600" b="0" i="1" u="none" strike="noStrike" kern="1200" cap="none" spc="0" normalizeH="0" baseline="0" noProof="0" dirty="0" smtClean="0">
                <a:ln>
                  <a:noFill/>
                </a:ln>
                <a:solidFill>
                  <a:prstClr val="white">
                    <a:lumMod val="65000"/>
                  </a:prstClr>
                </a:solidFill>
                <a:effectLst/>
                <a:uLnTx/>
                <a:uFillTx/>
                <a:latin typeface="Arial Narrow" panose="020B0606020202030204" pitchFamily="34" charset="0"/>
                <a:ea typeface="+mn-ea"/>
                <a:cs typeface="Arial" panose="020B0604020202020204" pitchFamily="34" charset="0"/>
              </a:rPr>
              <a:t>)</a:t>
            </a:r>
            <a:endParaRPr kumimoji="0" lang="pt-BR" altLang="it-IT" sz="1600" b="0" i="1" u="none" strike="noStrike" kern="1200" cap="none" spc="0" normalizeH="0" baseline="0" noProof="0" dirty="0">
              <a:ln>
                <a:noFill/>
              </a:ln>
              <a:solidFill>
                <a:prstClr val="white">
                  <a:lumMod val="65000"/>
                </a:prstClr>
              </a:solidFill>
              <a:effectLst/>
              <a:uLnTx/>
              <a:uFillTx/>
              <a:latin typeface="Arial Narrow" panose="020B0606020202030204" pitchFamily="34" charset="0"/>
              <a:ea typeface="+mn-ea"/>
              <a:cs typeface="Arial" panose="020B0604020202020204" pitchFamily="34" charset="0"/>
            </a:endParaRPr>
          </a:p>
        </p:txBody>
      </p:sp>
      <p:pic>
        <p:nvPicPr>
          <p:cNvPr id="2" name="ulcera senza endogi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69849" y="1166393"/>
            <a:ext cx="7695253" cy="4325411"/>
          </a:xfrm>
          <a:prstGeom prst="rect">
            <a:avLst/>
          </a:prstGeom>
        </p:spPr>
      </p:pic>
    </p:spTree>
    <p:extLst>
      <p:ext uri="{BB962C8B-B14F-4D97-AF65-F5344CB8AC3E}">
        <p14:creationId xmlns:p14="http://schemas.microsoft.com/office/powerpoint/2010/main" val="18240102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149CDB8B-9783-4E73-9BB0-D7BE737287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968" r="6817"/>
          <a:stretch/>
        </p:blipFill>
        <p:spPr>
          <a:xfrm>
            <a:off x="0" y="1045873"/>
            <a:ext cx="6095999" cy="4683577"/>
          </a:xfrm>
          <a:prstGeom prst="rect">
            <a:avLst/>
          </a:prstGeom>
          <a:effectLst/>
        </p:spPr>
      </p:pic>
      <p:sp>
        <p:nvSpPr>
          <p:cNvPr id="25" name="Rettangolo 1"/>
          <p:cNvSpPr>
            <a:spLocks noChangeArrowheads="1"/>
          </p:cNvSpPr>
          <p:nvPr/>
        </p:nvSpPr>
        <p:spPr bwMode="auto">
          <a:xfrm>
            <a:off x="814388" y="82800"/>
            <a:ext cx="11098926" cy="830997"/>
          </a:xfrm>
          <a:prstGeom prst="rect">
            <a:avLst/>
          </a:prstGeom>
          <a:noFill/>
          <a:ln w="9525">
            <a:noFill/>
            <a:miter lim="800000"/>
            <a:headEnd/>
            <a:tailEnd/>
          </a:ln>
        </p:spPr>
        <p:txBody>
          <a:bodyPr wrap="square"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en-US" altLang="it-IT" sz="4800" b="0" i="0" u="none" strike="noStrike" kern="1200" cap="none" spc="0" normalizeH="0" baseline="0" noProof="0" dirty="0" smtClean="0">
                <a:ln>
                  <a:noFill/>
                </a:ln>
                <a:solidFill>
                  <a:srgbClr val="006666"/>
                </a:solidFill>
                <a:effectLst/>
                <a:uLnTx/>
                <a:uFillTx/>
                <a:latin typeface="Arial Narrow" pitchFamily="34" charset="0"/>
                <a:ea typeface="+mn-ea"/>
                <a:cs typeface="Helvetica" pitchFamily="34" charset="0"/>
              </a:rPr>
              <a:t>WR/IWL</a:t>
            </a:r>
            <a:endParaRPr kumimoji="0" lang="en-US" altLang="it-IT" sz="48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endParaRPr>
          </a:p>
        </p:txBody>
      </p:sp>
      <p:sp>
        <p:nvSpPr>
          <p:cNvPr id="8" name="Rettangolo 7">
            <a:extLst>
              <a:ext uri="{FF2B5EF4-FFF2-40B4-BE49-F238E27FC236}">
                <a16:creationId xmlns:a16="http://schemas.microsoft.com/office/drawing/2014/main" id="{A6BC3729-0190-40D6-A730-2B145924FB89}"/>
              </a:ext>
            </a:extLst>
          </p:cNvPr>
          <p:cNvSpPr/>
          <p:nvPr/>
        </p:nvSpPr>
        <p:spPr>
          <a:xfrm>
            <a:off x="6096001" y="1036800"/>
            <a:ext cx="6095999" cy="4692650"/>
          </a:xfrm>
          <a:prstGeom prst="rect">
            <a:avLst/>
          </a:prstGeom>
          <a:solidFill>
            <a:srgbClr val="0E6A6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ttangolo 2">
            <a:extLst>
              <a:ext uri="{FF2B5EF4-FFF2-40B4-BE49-F238E27FC236}">
                <a16:creationId xmlns:a16="http://schemas.microsoft.com/office/drawing/2014/main" id="{1A28B0B2-E1B5-4B71-8A79-A8F7C62893D3}"/>
              </a:ext>
            </a:extLst>
          </p:cNvPr>
          <p:cNvSpPr/>
          <p:nvPr/>
        </p:nvSpPr>
        <p:spPr>
          <a:xfrm>
            <a:off x="6146800" y="1175717"/>
            <a:ext cx="6096000" cy="4401205"/>
          </a:xfrm>
          <a:prstGeom prst="rect">
            <a:avLst/>
          </a:prstGeom>
        </p:spPr>
        <p:txBody>
          <a:bodyPr>
            <a:spAutoFit/>
          </a:bodyPr>
          <a:lstStyle/>
          <a:p>
            <a:pPr lvl="0">
              <a:defRPr/>
            </a:pPr>
            <a:r>
              <a:rPr lang="en-US" altLang="it-IT" sz="2000" dirty="0">
                <a:solidFill>
                  <a:prstClr val="white"/>
                </a:solidFill>
                <a:latin typeface="Calibri"/>
              </a:rPr>
              <a:t>The true incidence and management of recurrent </a:t>
            </a:r>
            <a:r>
              <a:rPr lang="en-US" altLang="it-IT" sz="2000" dirty="0" smtClean="0">
                <a:solidFill>
                  <a:prstClr val="white"/>
                </a:solidFill>
                <a:latin typeface="Calibri"/>
              </a:rPr>
              <a:t>weight gain </a:t>
            </a:r>
            <a:r>
              <a:rPr lang="en-US" altLang="it-IT" sz="2000" dirty="0">
                <a:solidFill>
                  <a:prstClr val="white"/>
                </a:solidFill>
                <a:latin typeface="Calibri"/>
              </a:rPr>
              <a:t>following OAGB are unclear. While long-term </a:t>
            </a:r>
            <a:r>
              <a:rPr lang="en-US" altLang="it-IT" sz="2000" dirty="0" smtClean="0">
                <a:solidFill>
                  <a:prstClr val="white"/>
                </a:solidFill>
                <a:latin typeface="Calibri"/>
              </a:rPr>
              <a:t>data remain </a:t>
            </a:r>
            <a:r>
              <a:rPr lang="en-US" altLang="it-IT" sz="2000" dirty="0">
                <a:solidFill>
                  <a:prstClr val="white"/>
                </a:solidFill>
                <a:latin typeface="Calibri"/>
              </a:rPr>
              <a:t>limited, recurrent weight gain appears to be </a:t>
            </a:r>
            <a:r>
              <a:rPr lang="en-US" altLang="it-IT" sz="2000" dirty="0" smtClean="0">
                <a:solidFill>
                  <a:prstClr val="white"/>
                </a:solidFill>
                <a:latin typeface="Calibri"/>
              </a:rPr>
              <a:t>relatively uncommon</a:t>
            </a:r>
          </a:p>
          <a:p>
            <a:pPr lvl="0">
              <a:defRPr/>
            </a:pPr>
            <a:endParaRPr kumimoji="0" lang="en-US" altLang="it-IT" sz="2000" b="0" i="0" u="none" strike="noStrike" kern="1200" cap="none" spc="0" normalizeH="0" baseline="0" noProof="0" dirty="0">
              <a:ln>
                <a:noFill/>
              </a:ln>
              <a:solidFill>
                <a:prstClr val="white"/>
              </a:solidFill>
              <a:effectLst/>
              <a:uLnTx/>
              <a:uFillTx/>
              <a:latin typeface="Calibri"/>
            </a:endParaRPr>
          </a:p>
          <a:p>
            <a:pPr marL="342900" lvl="0" indent="-342900">
              <a:buFont typeface="Arial" panose="020B0604020202020204" pitchFamily="34" charset="0"/>
              <a:buChar char="•"/>
              <a:defRPr/>
            </a:pPr>
            <a:r>
              <a:rPr lang="en-US" altLang="it-IT" sz="2000" dirty="0" smtClean="0">
                <a:solidFill>
                  <a:prstClr val="white"/>
                </a:solidFill>
                <a:latin typeface="Calibri"/>
              </a:rPr>
              <a:t>In the study by </a:t>
            </a:r>
            <a:r>
              <a:rPr lang="en-US" altLang="it-IT" sz="2000" dirty="0" err="1" smtClean="0">
                <a:solidFill>
                  <a:prstClr val="white"/>
                </a:solidFill>
                <a:latin typeface="Calibri"/>
              </a:rPr>
              <a:t>Makapati</a:t>
            </a:r>
            <a:r>
              <a:rPr lang="en-US" altLang="it-IT" sz="2000" dirty="0" smtClean="0">
                <a:solidFill>
                  <a:prstClr val="white"/>
                </a:solidFill>
                <a:latin typeface="Calibri"/>
              </a:rPr>
              <a:t> </a:t>
            </a:r>
            <a:r>
              <a:rPr lang="en-US" altLang="it-IT" sz="2000" dirty="0">
                <a:solidFill>
                  <a:prstClr val="white"/>
                </a:solidFill>
                <a:latin typeface="Calibri"/>
              </a:rPr>
              <a:t>et al., only </a:t>
            </a:r>
            <a:r>
              <a:rPr lang="en-US" altLang="it-IT" sz="2000" dirty="0" err="1" smtClean="0">
                <a:solidFill>
                  <a:prstClr val="white"/>
                </a:solidFill>
                <a:latin typeface="Calibri"/>
              </a:rPr>
              <a:t>fourpatients</a:t>
            </a:r>
            <a:r>
              <a:rPr lang="en-US" altLang="it-IT" sz="2000" dirty="0" smtClean="0">
                <a:solidFill>
                  <a:prstClr val="white"/>
                </a:solidFill>
                <a:latin typeface="Calibri"/>
              </a:rPr>
              <a:t> </a:t>
            </a:r>
            <a:r>
              <a:rPr lang="en-US" altLang="it-IT" sz="2000" dirty="0">
                <a:solidFill>
                  <a:prstClr val="white"/>
                </a:solidFill>
                <a:latin typeface="Calibri"/>
              </a:rPr>
              <a:t>(2%) were reported to have recurrent weight </a:t>
            </a:r>
            <a:r>
              <a:rPr lang="en-US" altLang="it-IT" sz="2000" dirty="0" smtClean="0">
                <a:solidFill>
                  <a:prstClr val="white"/>
                </a:solidFill>
                <a:latin typeface="Calibri"/>
              </a:rPr>
              <a:t>gain</a:t>
            </a:r>
          </a:p>
          <a:p>
            <a:pPr marL="342900" lvl="0" indent="-342900">
              <a:buFont typeface="Arial" panose="020B0604020202020204" pitchFamily="34" charset="0"/>
              <a:buChar char="•"/>
              <a:defRPr/>
            </a:pPr>
            <a:endParaRPr lang="en-US" altLang="it-IT" sz="2000" dirty="0">
              <a:solidFill>
                <a:prstClr val="white"/>
              </a:solidFill>
              <a:latin typeface="Calibri"/>
            </a:endParaRPr>
          </a:p>
          <a:p>
            <a:pPr marL="342900" lvl="0" indent="-342900">
              <a:buFont typeface="Arial" panose="020B0604020202020204" pitchFamily="34" charset="0"/>
              <a:buChar char="•"/>
              <a:defRPr/>
            </a:pPr>
            <a:r>
              <a:rPr lang="en-US" altLang="it-IT" sz="2000" dirty="0" smtClean="0">
                <a:solidFill>
                  <a:prstClr val="white"/>
                </a:solidFill>
                <a:latin typeface="Calibri"/>
              </a:rPr>
              <a:t>Almuhanna </a:t>
            </a:r>
            <a:r>
              <a:rPr lang="en-US" altLang="it-IT" sz="2000" dirty="0">
                <a:solidFill>
                  <a:prstClr val="white"/>
                </a:solidFill>
                <a:latin typeface="Calibri"/>
              </a:rPr>
              <a:t>et al</a:t>
            </a:r>
            <a:r>
              <a:rPr lang="en-US" altLang="it-IT" sz="2000" dirty="0" smtClean="0">
                <a:solidFill>
                  <a:prstClr val="white"/>
                </a:solidFill>
                <a:latin typeface="Calibri"/>
              </a:rPr>
              <a:t>.  </a:t>
            </a:r>
            <a:r>
              <a:rPr lang="en-US" altLang="it-IT" sz="2000" dirty="0">
                <a:solidFill>
                  <a:prstClr val="white"/>
                </a:solidFill>
                <a:latin typeface="Calibri"/>
              </a:rPr>
              <a:t>reported a conversion</a:t>
            </a:r>
          </a:p>
          <a:p>
            <a:pPr lvl="0">
              <a:defRPr/>
            </a:pPr>
            <a:r>
              <a:rPr lang="en-US" altLang="it-IT" sz="2000" dirty="0" smtClean="0">
                <a:solidFill>
                  <a:prstClr val="white"/>
                </a:solidFill>
                <a:latin typeface="Calibri"/>
              </a:rPr>
              <a:t>      rate </a:t>
            </a:r>
            <a:r>
              <a:rPr lang="en-US" altLang="it-IT" sz="2000" dirty="0">
                <a:solidFill>
                  <a:prstClr val="white"/>
                </a:solidFill>
                <a:latin typeface="Calibri"/>
              </a:rPr>
              <a:t>of 1% in patients with recurrent weight regain</a:t>
            </a:r>
            <a:r>
              <a:rPr lang="en-US" altLang="it-IT" sz="2000" dirty="0" smtClean="0">
                <a:solidFill>
                  <a:prstClr val="white"/>
                </a:solidFill>
                <a:latin typeface="Calibri"/>
              </a:rPr>
              <a:t>.</a:t>
            </a:r>
          </a:p>
          <a:p>
            <a:pPr marL="342900" lvl="0" indent="-342900">
              <a:buFont typeface="Arial" panose="020B0604020202020204" pitchFamily="34" charset="0"/>
              <a:buChar char="•"/>
              <a:defRPr/>
            </a:pPr>
            <a:endParaRPr lang="en-US" altLang="it-IT" sz="2000" dirty="0">
              <a:solidFill>
                <a:prstClr val="white"/>
              </a:solidFill>
              <a:latin typeface="Calibri"/>
            </a:endParaRPr>
          </a:p>
          <a:p>
            <a:pPr marL="342900" lvl="0" indent="-342900">
              <a:buFont typeface="Arial" panose="020B0604020202020204" pitchFamily="34" charset="0"/>
              <a:buChar char="•"/>
              <a:defRPr/>
            </a:pPr>
            <a:r>
              <a:rPr lang="en-US" altLang="it-IT" sz="2000" dirty="0" smtClean="0">
                <a:solidFill>
                  <a:prstClr val="white"/>
                </a:solidFill>
                <a:latin typeface="Calibri"/>
              </a:rPr>
              <a:t> </a:t>
            </a:r>
            <a:r>
              <a:rPr lang="en-US" altLang="it-IT" sz="2000" dirty="0" err="1">
                <a:solidFill>
                  <a:prstClr val="white"/>
                </a:solidFill>
                <a:latin typeface="Calibri"/>
              </a:rPr>
              <a:t>Liagre</a:t>
            </a:r>
            <a:r>
              <a:rPr lang="en-US" altLang="it-IT" sz="2000" dirty="0">
                <a:solidFill>
                  <a:prstClr val="white"/>
                </a:solidFill>
                <a:latin typeface="Calibri"/>
              </a:rPr>
              <a:t> et al. demonstrated that </a:t>
            </a:r>
            <a:r>
              <a:rPr lang="en-US" altLang="it-IT" sz="2000" dirty="0" err="1">
                <a:solidFill>
                  <a:prstClr val="white"/>
                </a:solidFill>
                <a:latin typeface="Calibri"/>
              </a:rPr>
              <a:t>revisional</a:t>
            </a:r>
            <a:r>
              <a:rPr lang="en-US" altLang="it-IT" sz="2000" dirty="0">
                <a:solidFill>
                  <a:prstClr val="white"/>
                </a:solidFill>
                <a:latin typeface="Calibri"/>
              </a:rPr>
              <a:t> surgery </a:t>
            </a:r>
            <a:r>
              <a:rPr lang="en-US" altLang="it-IT" sz="2000" dirty="0" smtClean="0">
                <a:solidFill>
                  <a:prstClr val="white"/>
                </a:solidFill>
                <a:latin typeface="Calibri"/>
              </a:rPr>
              <a:t>for recurrent </a:t>
            </a:r>
            <a:r>
              <a:rPr lang="en-US" altLang="it-IT" sz="2000" dirty="0">
                <a:solidFill>
                  <a:prstClr val="white"/>
                </a:solidFill>
                <a:latin typeface="Calibri"/>
              </a:rPr>
              <a:t>weight gain was significantly more frequent </a:t>
            </a:r>
            <a:r>
              <a:rPr lang="en-US" altLang="it-IT" sz="2000" dirty="0" smtClean="0">
                <a:solidFill>
                  <a:prstClr val="white"/>
                </a:solidFill>
                <a:latin typeface="Calibri"/>
              </a:rPr>
              <a:t>after RYGB </a:t>
            </a:r>
            <a:r>
              <a:rPr lang="en-US" altLang="it-IT" sz="2000" dirty="0">
                <a:solidFill>
                  <a:prstClr val="white"/>
                </a:solidFill>
                <a:latin typeface="Calibri"/>
              </a:rPr>
              <a:t>compared to OAGB (2.4% vs. 0.2%) </a:t>
            </a:r>
            <a:endParaRPr kumimoji="0" lang="en-US" altLang="it-IT" sz="2000" b="0" i="0" u="none" strike="noStrike" kern="1200" cap="none" spc="0" normalizeH="0" baseline="0" noProof="0" dirty="0">
              <a:ln>
                <a:noFill/>
              </a:ln>
              <a:solidFill>
                <a:prstClr val="white"/>
              </a:solidFill>
              <a:effectLst/>
              <a:uLnTx/>
              <a:uFillTx/>
              <a:latin typeface="Calibri"/>
            </a:endParaRPr>
          </a:p>
        </p:txBody>
      </p:sp>
    </p:spTree>
    <p:extLst>
      <p:ext uri="{BB962C8B-B14F-4D97-AF65-F5344CB8AC3E}">
        <p14:creationId xmlns:p14="http://schemas.microsoft.com/office/powerpoint/2010/main" val="169898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it-IT" altLang="it-IT" sz="4800" b="0" i="0" u="none" strike="noStrike" kern="1200" cap="none" spc="0" normalizeH="0" baseline="0" noProof="0">
                <a:ln>
                  <a:noFill/>
                </a:ln>
                <a:solidFill>
                  <a:srgbClr val="006666"/>
                </a:solidFill>
                <a:effectLst/>
                <a:uLnTx/>
                <a:uFillTx/>
                <a:latin typeface="Arial Narrow" pitchFamily="34" charset="0"/>
                <a:ea typeface="+mn-ea"/>
                <a:cs typeface="Helvetica" pitchFamily="34" charset="0"/>
              </a:rPr>
              <a:t>THERAPEUTIC OPTIONS</a:t>
            </a:r>
          </a:p>
        </p:txBody>
      </p:sp>
      <p:sp>
        <p:nvSpPr>
          <p:cNvPr id="10" name="Rettangolo 9">
            <a:extLst/>
          </p:cNvPr>
          <p:cNvSpPr/>
          <p:nvPr/>
        </p:nvSpPr>
        <p:spPr>
          <a:xfrm>
            <a:off x="-9525" y="1036638"/>
            <a:ext cx="12184063"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ttangolo 3"/>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ttangolo 20"/>
          <p:cNvSpPr/>
          <p:nvPr/>
        </p:nvSpPr>
        <p:spPr>
          <a:xfrm>
            <a:off x="0" y="56276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CasellaDiTesto 12"/>
          <p:cNvSpPr txBox="1">
            <a:spLocks noChangeArrowheads="1"/>
          </p:cNvSpPr>
          <p:nvPr/>
        </p:nvSpPr>
        <p:spPr bwMode="auto">
          <a:xfrm>
            <a:off x="1150938" y="1408113"/>
            <a:ext cx="3694112" cy="1200329"/>
          </a:xfrm>
          <a:prstGeom prst="rect">
            <a:avLst/>
          </a:prstGeom>
          <a:noFill/>
          <a:ln w="9525">
            <a:noFill/>
            <a:miter lim="800000"/>
            <a:headEnd/>
            <a:tailEnd/>
          </a:ln>
        </p:spPr>
        <p:txBody>
          <a:bodyPr>
            <a:spAutoFit/>
          </a:bodyPr>
          <a:lstStyle/>
          <a:p>
            <a:pPr marL="457200" lvl="0" indent="-457200">
              <a:buFont typeface="Arial" charset="0"/>
              <a:buChar char="•"/>
            </a:pPr>
            <a:r>
              <a:rPr lang="it-IT" sz="2400" dirty="0" err="1" smtClean="0">
                <a:solidFill>
                  <a:srgbClr val="0E6A69"/>
                </a:solidFill>
              </a:rPr>
              <a:t>Biliopancreatic</a:t>
            </a:r>
            <a:r>
              <a:rPr lang="it-IT" sz="2400" dirty="0" smtClean="0">
                <a:solidFill>
                  <a:srgbClr val="0E6A69"/>
                </a:solidFill>
              </a:rPr>
              <a:t> </a:t>
            </a:r>
            <a:r>
              <a:rPr lang="it-IT" sz="2400" dirty="0" err="1">
                <a:solidFill>
                  <a:srgbClr val="0E6A69"/>
                </a:solidFill>
              </a:rPr>
              <a:t>limb</a:t>
            </a:r>
            <a:r>
              <a:rPr lang="it-IT" sz="2400" dirty="0">
                <a:solidFill>
                  <a:srgbClr val="0E6A69"/>
                </a:solidFill>
              </a:rPr>
              <a:t> </a:t>
            </a:r>
            <a:r>
              <a:rPr lang="it-IT" sz="2400" dirty="0" err="1" smtClean="0">
                <a:solidFill>
                  <a:srgbClr val="0E6A69"/>
                </a:solidFill>
              </a:rPr>
              <a:t>lengthening</a:t>
            </a:r>
            <a:r>
              <a:rPr lang="it-IT" sz="2400" dirty="0" smtClean="0">
                <a:solidFill>
                  <a:srgbClr val="0E6A69"/>
                </a:solidFill>
              </a:rPr>
              <a:t> (</a:t>
            </a:r>
            <a:r>
              <a:rPr lang="it-IT" sz="2400" dirty="0" err="1" smtClean="0">
                <a:solidFill>
                  <a:srgbClr val="0E6A69"/>
                </a:solidFill>
              </a:rPr>
              <a:t>conversion</a:t>
            </a:r>
            <a:r>
              <a:rPr lang="it-IT" sz="2400" dirty="0" smtClean="0">
                <a:solidFill>
                  <a:srgbClr val="0E6A69"/>
                </a:solidFill>
              </a:rPr>
              <a:t> to SAGI)</a:t>
            </a:r>
            <a:endParaRPr kumimoji="0" lang="en-US" sz="2400" b="0" i="0" u="none" strike="noStrike" kern="1200" cap="none" spc="0" normalizeH="0" baseline="0" noProof="0" dirty="0">
              <a:ln>
                <a:noFill/>
              </a:ln>
              <a:solidFill>
                <a:srgbClr val="0E6A69"/>
              </a:solidFill>
              <a:effectLst/>
              <a:uLnTx/>
              <a:uFillTx/>
              <a:latin typeface="Arial Narrow" pitchFamily="34" charset="0"/>
            </a:endParaRPr>
          </a:p>
        </p:txBody>
      </p:sp>
      <p:sp>
        <p:nvSpPr>
          <p:cNvPr id="16" name="CasellaDiTesto 15"/>
          <p:cNvSpPr txBox="1">
            <a:spLocks noChangeArrowheads="1"/>
          </p:cNvSpPr>
          <p:nvPr/>
        </p:nvSpPr>
        <p:spPr bwMode="auto">
          <a:xfrm>
            <a:off x="7297738" y="1328034"/>
            <a:ext cx="3314700" cy="523220"/>
          </a:xfrm>
          <a:prstGeom prst="rect">
            <a:avLst/>
          </a:prstGeom>
          <a:noFill/>
          <a:ln w="9525">
            <a:noFill/>
            <a:miter lim="800000"/>
            <a:headEnd/>
            <a:tailEnd/>
          </a:ln>
        </p:spPr>
        <p:txBody>
          <a:bodyPr>
            <a:spAutoFit/>
          </a:bodyPr>
          <a:lstStyle/>
          <a:p>
            <a:pPr marL="457200" marR="0" lvl="0" indent="-457200" algn="l" defTabSz="457200" rtl="0" eaLnBrk="1" fontAlgn="base" latinLnBrk="0" hangingPunct="1">
              <a:lnSpc>
                <a:spcPct val="100000"/>
              </a:lnSpc>
              <a:spcBef>
                <a:spcPct val="0"/>
              </a:spcBef>
              <a:spcAft>
                <a:spcPct val="0"/>
              </a:spcAft>
              <a:buClrTx/>
              <a:buSzTx/>
              <a:buFont typeface="Arial" charset="0"/>
              <a:buChar char="•"/>
              <a:tabLst/>
              <a:defRPr/>
            </a:pPr>
            <a:r>
              <a:rPr kumimoji="0" lang="it-IT" sz="2800" b="0" i="0" u="none" strike="noStrike" kern="1200" cap="none" spc="0" normalizeH="0" baseline="0" noProof="0" dirty="0" err="1" smtClean="0">
                <a:ln>
                  <a:noFill/>
                </a:ln>
                <a:solidFill>
                  <a:srgbClr val="0E6A69"/>
                </a:solidFill>
                <a:effectLst/>
                <a:uLnTx/>
                <a:uFillTx/>
                <a:latin typeface="Arial Narrow" pitchFamily="34" charset="0"/>
                <a:ea typeface="+mn-ea"/>
                <a:cs typeface="Arial" charset="0"/>
              </a:rPr>
              <a:t>Resizing</a:t>
            </a:r>
            <a:r>
              <a:rPr kumimoji="0" lang="it-IT" sz="2800" b="0" i="0" u="none" strike="noStrike" kern="1200" cap="none" spc="0" normalizeH="0" noProof="0" dirty="0" smtClean="0">
                <a:ln>
                  <a:noFill/>
                </a:ln>
                <a:solidFill>
                  <a:srgbClr val="0E6A69"/>
                </a:solidFill>
                <a:effectLst/>
                <a:uLnTx/>
                <a:uFillTx/>
                <a:latin typeface="Arial Narrow" pitchFamily="34" charset="0"/>
                <a:ea typeface="+mn-ea"/>
                <a:cs typeface="Arial" charset="0"/>
              </a:rPr>
              <a:t> </a:t>
            </a:r>
            <a:r>
              <a:rPr kumimoji="0" lang="it-IT" sz="2800" b="0" i="0" u="none" strike="noStrike" kern="1200" cap="none" spc="0" normalizeH="0" noProof="0" dirty="0" err="1" smtClean="0">
                <a:ln>
                  <a:noFill/>
                </a:ln>
                <a:solidFill>
                  <a:srgbClr val="0E6A69"/>
                </a:solidFill>
                <a:effectLst/>
                <a:uLnTx/>
                <a:uFillTx/>
                <a:latin typeface="Arial Narrow" pitchFamily="34" charset="0"/>
                <a:ea typeface="+mn-ea"/>
                <a:cs typeface="Arial" charset="0"/>
              </a:rPr>
              <a:t>pouch</a:t>
            </a:r>
            <a:endParaRPr kumimoji="0" lang="it-IT" sz="2800" b="0" i="0" u="none" strike="noStrike" kern="1200" cap="none" spc="0" normalizeH="0" baseline="0" noProof="0" dirty="0">
              <a:ln>
                <a:noFill/>
              </a:ln>
              <a:solidFill>
                <a:srgbClr val="0E6A69"/>
              </a:solidFill>
              <a:effectLst/>
              <a:uLnTx/>
              <a:uFillTx/>
              <a:latin typeface="Arial Narrow" pitchFamily="34" charset="0"/>
              <a:ea typeface="+mn-ea"/>
              <a:cs typeface="Arial" charset="0"/>
            </a:endParaRPr>
          </a:p>
        </p:txBody>
      </p:sp>
      <p:pic>
        <p:nvPicPr>
          <p:cNvPr id="2" name="Immagine 1"/>
          <p:cNvPicPr>
            <a:picLocks noChangeAspect="1"/>
          </p:cNvPicPr>
          <p:nvPr/>
        </p:nvPicPr>
        <p:blipFill>
          <a:blip r:embed="rId2"/>
          <a:stretch>
            <a:fillRect/>
          </a:stretch>
        </p:blipFill>
        <p:spPr>
          <a:xfrm>
            <a:off x="7493000" y="2453174"/>
            <a:ext cx="3340100" cy="2890209"/>
          </a:xfrm>
          <a:prstGeom prst="rect">
            <a:avLst/>
          </a:prstGeom>
        </p:spPr>
      </p:pic>
      <p:pic>
        <p:nvPicPr>
          <p:cNvPr id="3" name="Immagine 2"/>
          <p:cNvPicPr>
            <a:picLocks noChangeAspect="1"/>
          </p:cNvPicPr>
          <p:nvPr/>
        </p:nvPicPr>
        <p:blipFill>
          <a:blip r:embed="rId3"/>
          <a:stretch>
            <a:fillRect/>
          </a:stretch>
        </p:blipFill>
        <p:spPr>
          <a:xfrm>
            <a:off x="1268554" y="3052651"/>
            <a:ext cx="3705269" cy="2217849"/>
          </a:xfrm>
          <a:prstGeom prst="rect">
            <a:avLst/>
          </a:prstGeom>
        </p:spPr>
      </p:pic>
      <p:sp>
        <p:nvSpPr>
          <p:cNvPr id="5" name="Rettangolo 4"/>
          <p:cNvSpPr/>
          <p:nvPr/>
        </p:nvSpPr>
        <p:spPr>
          <a:xfrm>
            <a:off x="228600" y="5827236"/>
            <a:ext cx="11811000" cy="923330"/>
          </a:xfrm>
          <a:prstGeom prst="rect">
            <a:avLst/>
          </a:prstGeom>
        </p:spPr>
        <p:txBody>
          <a:bodyPr wrap="square">
            <a:spAutoFit/>
          </a:bodyPr>
          <a:lstStyle/>
          <a:p>
            <a:pPr lvl="0" algn="r" fontAlgn="auto">
              <a:spcBef>
                <a:spcPts val="0"/>
              </a:spcBef>
              <a:spcAft>
                <a:spcPts val="0"/>
              </a:spcAft>
              <a:defRPr/>
            </a:pPr>
            <a:r>
              <a:rPr lang="en-US" altLang="it-IT" b="1" dirty="0">
                <a:solidFill>
                  <a:prstClr val="white">
                    <a:lumMod val="50000"/>
                  </a:prstClr>
                </a:solidFill>
                <a:latin typeface="Arial Narrow" panose="020B0606020202030204" pitchFamily="34" charset="0"/>
                <a:cs typeface="Arial" panose="020B0604020202020204" pitchFamily="34" charset="0"/>
              </a:rPr>
              <a:t>Figures reproduced from Gentileschi et al.</a:t>
            </a:r>
          </a:p>
          <a:p>
            <a:pPr lvl="0" algn="r" fontAlgn="auto">
              <a:spcBef>
                <a:spcPts val="0"/>
              </a:spcBef>
              <a:spcAft>
                <a:spcPts val="0"/>
              </a:spcAft>
              <a:defRPr/>
            </a:pPr>
            <a:r>
              <a:rPr lang="en-US" altLang="it-IT" i="1" dirty="0">
                <a:solidFill>
                  <a:prstClr val="white">
                    <a:lumMod val="50000"/>
                  </a:prstClr>
                </a:solidFill>
                <a:latin typeface="Arial Narrow" panose="020B0606020202030204" pitchFamily="34" charset="0"/>
                <a:cs typeface="Arial" panose="020B0604020202020204" pitchFamily="34" charset="0"/>
              </a:rPr>
              <a:t>Laparoscopic revision after one anastomosis gastric bypass (OAGB): a 4‑years experience in a single high‑volume bariatric surgery center in northern Italy, Updates in Surgery (2025) 77:2097–2105 https://doi.org/10.1007/s13304-025-02329-4 </a:t>
            </a:r>
          </a:p>
        </p:txBody>
      </p:sp>
    </p:spTree>
    <p:extLst>
      <p:ext uri="{BB962C8B-B14F-4D97-AF65-F5344CB8AC3E}">
        <p14:creationId xmlns:p14="http://schemas.microsoft.com/office/powerpoint/2010/main" val="73894050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21" grpId="0" animBg="1"/>
      <p:bldP spid="13"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lvl="1" algn="r"/>
            <a:r>
              <a:rPr lang="it-IT" altLang="it-IT" sz="4800" dirty="0">
                <a:solidFill>
                  <a:srgbClr val="006666"/>
                </a:solidFill>
                <a:latin typeface="Arial Narrow" pitchFamily="34" charset="0"/>
                <a:cs typeface="Helvetica" pitchFamily="34" charset="0"/>
              </a:rPr>
              <a:t>Excluded-stomach </a:t>
            </a:r>
            <a:r>
              <a:rPr lang="it-IT" altLang="it-IT" sz="4800" dirty="0" err="1">
                <a:solidFill>
                  <a:srgbClr val="006666"/>
                </a:solidFill>
                <a:latin typeface="Arial Narrow" pitchFamily="34" charset="0"/>
                <a:cs typeface="Helvetica" pitchFamily="34" charset="0"/>
              </a:rPr>
              <a:t>Perforation</a:t>
            </a:r>
            <a:endParaRPr kumimoji="0" lang="it-IT" altLang="it-IT" sz="48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endParaRPr>
          </a:p>
        </p:txBody>
      </p:sp>
      <p:sp>
        <p:nvSpPr>
          <p:cNvPr id="10" name="Rettangolo 9">
            <a:extLst/>
          </p:cNvPr>
          <p:cNvSpPr/>
          <p:nvPr/>
        </p:nvSpPr>
        <p:spPr>
          <a:xfrm>
            <a:off x="-9525" y="1176338"/>
            <a:ext cx="12214225" cy="473355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asellaDiTesto 7"/>
          <p:cNvSpPr txBox="1">
            <a:spLocks noChangeArrowheads="1"/>
          </p:cNvSpPr>
          <p:nvPr/>
        </p:nvSpPr>
        <p:spPr bwMode="auto">
          <a:xfrm>
            <a:off x="0" y="1036638"/>
            <a:ext cx="12204700" cy="523875"/>
          </a:xfrm>
          <a:prstGeom prst="rect">
            <a:avLst/>
          </a:prstGeom>
          <a:solidFill>
            <a:srgbClr val="0E6A69"/>
          </a:solidFill>
          <a:ln w="9525">
            <a:noFill/>
            <a:miter lim="800000"/>
            <a:headEnd/>
            <a:tailEnd/>
          </a:ln>
        </p:spPr>
        <p:txBody>
          <a:bodyPr>
            <a:spAutoFit/>
          </a:bodyPr>
          <a:lstStyle/>
          <a:p>
            <a:pPr lvl="0" algn="ctr"/>
            <a:r>
              <a:rPr lang="en-US" sz="2800" b="1" dirty="0">
                <a:solidFill>
                  <a:prstClr val="white"/>
                </a:solidFill>
                <a:latin typeface="Calibri" pitchFamily="34" charset="0"/>
              </a:rPr>
              <a:t>Gastric remnant/duodenal perforation after  OAGB is rare </a:t>
            </a:r>
            <a:endPar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Arial" charset="0"/>
            </a:endParaRPr>
          </a:p>
        </p:txBody>
      </p:sp>
      <p:sp>
        <p:nvSpPr>
          <p:cNvPr id="21" name="Rettangolo 20"/>
          <p:cNvSpPr/>
          <p:nvPr/>
        </p:nvSpPr>
        <p:spPr>
          <a:xfrm>
            <a:off x="0" y="58689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CasellaDiTesto 12"/>
          <p:cNvSpPr txBox="1">
            <a:spLocks noChangeArrowheads="1"/>
          </p:cNvSpPr>
          <p:nvPr/>
        </p:nvSpPr>
        <p:spPr bwMode="auto">
          <a:xfrm>
            <a:off x="0" y="2330450"/>
            <a:ext cx="5791200" cy="3579441"/>
          </a:xfrm>
          <a:prstGeom prst="rect">
            <a:avLst/>
          </a:prstGeom>
          <a:noFill/>
          <a:ln w="9525">
            <a:noFill/>
            <a:miter lim="800000"/>
            <a:headEnd/>
            <a:tailEnd/>
          </a:ln>
        </p:spPr>
        <p:txBody>
          <a:bodyPr>
            <a:spAutoFit/>
          </a:bodyPr>
          <a:lstStyle/>
          <a:p>
            <a:pPr marL="228600" lvl="0" indent="-228600" defTabSz="914400" eaLnBrk="0" hangingPunct="0">
              <a:lnSpc>
                <a:spcPct val="90000"/>
              </a:lnSpc>
              <a:spcBef>
                <a:spcPts val="1000"/>
              </a:spcBef>
              <a:buFont typeface="Arial" charset="0"/>
              <a:buChar char="•"/>
            </a:pPr>
            <a:r>
              <a:rPr lang="en-US" sz="2000" dirty="0" smtClean="0">
                <a:solidFill>
                  <a:prstClr val="black"/>
                </a:solidFill>
                <a:latin typeface="Calibri"/>
                <a:cs typeface="+mn-cs"/>
              </a:rPr>
              <a:t>It may </a:t>
            </a:r>
            <a:r>
              <a:rPr lang="en-US" sz="2000" dirty="0">
                <a:solidFill>
                  <a:prstClr val="black"/>
                </a:solidFill>
                <a:latin typeface="Calibri"/>
                <a:cs typeface="+mn-cs"/>
              </a:rPr>
              <a:t>present without </a:t>
            </a:r>
            <a:r>
              <a:rPr lang="en-US" sz="2000" dirty="0" err="1">
                <a:solidFill>
                  <a:prstClr val="black"/>
                </a:solidFill>
                <a:latin typeface="Calibri"/>
                <a:cs typeface="+mn-cs"/>
              </a:rPr>
              <a:t>pneumoperitoneum</a:t>
            </a:r>
            <a:r>
              <a:rPr lang="en-US" sz="2000" dirty="0">
                <a:solidFill>
                  <a:prstClr val="black"/>
                </a:solidFill>
                <a:latin typeface="Calibri"/>
                <a:cs typeface="+mn-cs"/>
              </a:rPr>
              <a:t> on CT and might present late after surgery (a mean of 118.66±103.93 months ,range 0.17–480, form surgery</a:t>
            </a:r>
            <a:r>
              <a:rPr lang="en-US" sz="2000" dirty="0" smtClean="0">
                <a:solidFill>
                  <a:prstClr val="black"/>
                </a:solidFill>
                <a:latin typeface="Calibri"/>
                <a:cs typeface="+mn-cs"/>
              </a:rPr>
              <a:t>)</a:t>
            </a:r>
          </a:p>
          <a:p>
            <a:pPr marL="228600" lvl="0" indent="-228600" defTabSz="914400" eaLnBrk="0" hangingPunct="0">
              <a:lnSpc>
                <a:spcPct val="90000"/>
              </a:lnSpc>
              <a:spcBef>
                <a:spcPts val="1000"/>
              </a:spcBef>
              <a:buFont typeface="Arial" charset="0"/>
              <a:buChar char="•"/>
            </a:pPr>
            <a:endParaRPr lang="it-IT" sz="2000" dirty="0">
              <a:solidFill>
                <a:prstClr val="black"/>
              </a:solidFill>
              <a:latin typeface="Calibri"/>
              <a:cs typeface="+mn-cs"/>
            </a:endParaRPr>
          </a:p>
          <a:p>
            <a:pPr marL="228600" lvl="0" indent="-228600" defTabSz="914400" eaLnBrk="0" hangingPunct="0">
              <a:lnSpc>
                <a:spcPct val="90000"/>
              </a:lnSpc>
              <a:spcBef>
                <a:spcPts val="1000"/>
              </a:spcBef>
              <a:buFont typeface="Arial" charset="0"/>
              <a:buChar char="•"/>
            </a:pPr>
            <a:r>
              <a:rPr lang="it-IT" sz="2400" dirty="0">
                <a:solidFill>
                  <a:prstClr val="black"/>
                </a:solidFill>
                <a:latin typeface="Calibri"/>
                <a:cs typeface="+mn-cs"/>
              </a:rPr>
              <a:t>Potential </a:t>
            </a:r>
            <a:r>
              <a:rPr lang="it-IT" sz="2400" dirty="0" err="1" smtClean="0">
                <a:solidFill>
                  <a:prstClr val="black"/>
                </a:solidFill>
                <a:latin typeface="Calibri"/>
                <a:cs typeface="+mn-cs"/>
              </a:rPr>
              <a:t>risk</a:t>
            </a:r>
            <a:r>
              <a:rPr lang="it-IT" sz="2400" dirty="0" smtClean="0">
                <a:solidFill>
                  <a:prstClr val="black"/>
                </a:solidFill>
                <a:latin typeface="Calibri"/>
                <a:cs typeface="+mn-cs"/>
              </a:rPr>
              <a:t>: </a:t>
            </a:r>
            <a:r>
              <a:rPr lang="it-IT" dirty="0" smtClean="0">
                <a:solidFill>
                  <a:prstClr val="black"/>
                </a:solidFill>
                <a:latin typeface="Calibri"/>
                <a:cs typeface="+mn-cs"/>
              </a:rPr>
              <a:t> </a:t>
            </a:r>
            <a:r>
              <a:rPr lang="it-IT" sz="2000" dirty="0" smtClean="0">
                <a:solidFill>
                  <a:prstClr val="black"/>
                </a:solidFill>
                <a:latin typeface="Calibri"/>
                <a:cs typeface="+mn-cs"/>
              </a:rPr>
              <a:t>Systemic lupus </a:t>
            </a:r>
            <a:r>
              <a:rPr lang="it-IT" sz="2000" dirty="0" err="1" smtClean="0">
                <a:solidFill>
                  <a:prstClr val="black"/>
                </a:solidFill>
                <a:latin typeface="Calibri"/>
                <a:cs typeface="+mn-cs"/>
              </a:rPr>
              <a:t>erythematosus</a:t>
            </a:r>
            <a:r>
              <a:rPr lang="it-IT" sz="2000" dirty="0" smtClean="0">
                <a:solidFill>
                  <a:prstClr val="black"/>
                </a:solidFill>
                <a:latin typeface="Calibri"/>
                <a:cs typeface="+mn-cs"/>
              </a:rPr>
              <a:t>, </a:t>
            </a:r>
            <a:r>
              <a:rPr lang="it-IT" sz="2000" dirty="0" err="1" smtClean="0">
                <a:solidFill>
                  <a:prstClr val="black"/>
                </a:solidFill>
                <a:latin typeface="Calibri"/>
                <a:cs typeface="+mn-cs"/>
              </a:rPr>
              <a:t>hypothyroidism</a:t>
            </a:r>
            <a:r>
              <a:rPr lang="it-IT" sz="2000" dirty="0" smtClean="0">
                <a:solidFill>
                  <a:prstClr val="black"/>
                </a:solidFill>
                <a:latin typeface="Calibri"/>
                <a:cs typeface="+mn-cs"/>
              </a:rPr>
              <a:t>, </a:t>
            </a:r>
            <a:r>
              <a:rPr lang="it-IT" sz="2000" dirty="0" err="1" smtClean="0">
                <a:solidFill>
                  <a:prstClr val="black"/>
                </a:solidFill>
                <a:latin typeface="Calibri"/>
                <a:cs typeface="+mn-cs"/>
              </a:rPr>
              <a:t>prior</a:t>
            </a:r>
            <a:r>
              <a:rPr lang="it-IT" sz="2000" dirty="0" smtClean="0">
                <a:solidFill>
                  <a:prstClr val="black"/>
                </a:solidFill>
                <a:latin typeface="Calibri"/>
                <a:cs typeface="+mn-cs"/>
              </a:rPr>
              <a:t> </a:t>
            </a:r>
            <a:r>
              <a:rPr lang="it-IT" sz="2000" dirty="0" err="1" smtClean="0">
                <a:solidFill>
                  <a:prstClr val="black"/>
                </a:solidFill>
                <a:latin typeface="Calibri"/>
                <a:cs typeface="+mn-cs"/>
              </a:rPr>
              <a:t>peptic</a:t>
            </a:r>
            <a:r>
              <a:rPr lang="it-IT" sz="2000" dirty="0" smtClean="0">
                <a:solidFill>
                  <a:prstClr val="black"/>
                </a:solidFill>
                <a:latin typeface="Calibri"/>
                <a:cs typeface="+mn-cs"/>
              </a:rPr>
              <a:t> </a:t>
            </a:r>
            <a:r>
              <a:rPr lang="it-IT" sz="2000" dirty="0" err="1" smtClean="0">
                <a:solidFill>
                  <a:prstClr val="black"/>
                </a:solidFill>
                <a:latin typeface="Calibri"/>
                <a:cs typeface="+mn-cs"/>
              </a:rPr>
              <a:t>ulcer</a:t>
            </a:r>
            <a:r>
              <a:rPr lang="it-IT" sz="2000" dirty="0" smtClean="0">
                <a:solidFill>
                  <a:prstClr val="black"/>
                </a:solidFill>
                <a:latin typeface="Calibri"/>
                <a:cs typeface="+mn-cs"/>
              </a:rPr>
              <a:t> </a:t>
            </a:r>
            <a:r>
              <a:rPr lang="it-IT" sz="2000" dirty="0" err="1" smtClean="0">
                <a:solidFill>
                  <a:prstClr val="black"/>
                </a:solidFill>
                <a:latin typeface="Calibri"/>
                <a:cs typeface="+mn-cs"/>
              </a:rPr>
              <a:t>disease</a:t>
            </a:r>
            <a:r>
              <a:rPr lang="it-IT" sz="2000" dirty="0" smtClean="0">
                <a:solidFill>
                  <a:prstClr val="black"/>
                </a:solidFill>
                <a:latin typeface="Calibri"/>
                <a:cs typeface="+mn-cs"/>
              </a:rPr>
              <a:t>, </a:t>
            </a:r>
            <a:r>
              <a:rPr lang="it-IT" sz="2000" dirty="0" err="1" smtClean="0">
                <a:solidFill>
                  <a:prstClr val="black"/>
                </a:solidFill>
                <a:latin typeface="Calibri"/>
                <a:cs typeface="+mn-cs"/>
              </a:rPr>
              <a:t>hiatal</a:t>
            </a:r>
            <a:r>
              <a:rPr lang="it-IT" sz="2000" dirty="0" smtClean="0">
                <a:solidFill>
                  <a:prstClr val="black"/>
                </a:solidFill>
                <a:latin typeface="Calibri"/>
                <a:cs typeface="+mn-cs"/>
              </a:rPr>
              <a:t> </a:t>
            </a:r>
            <a:r>
              <a:rPr lang="it-IT" sz="2000" dirty="0" err="1" smtClean="0">
                <a:solidFill>
                  <a:prstClr val="black"/>
                </a:solidFill>
                <a:latin typeface="Calibri"/>
                <a:cs typeface="+mn-cs"/>
              </a:rPr>
              <a:t>hernia</a:t>
            </a:r>
            <a:r>
              <a:rPr lang="it-IT" sz="2000" dirty="0" smtClean="0">
                <a:solidFill>
                  <a:prstClr val="black"/>
                </a:solidFill>
                <a:latin typeface="Calibri"/>
                <a:cs typeface="+mn-cs"/>
              </a:rPr>
              <a:t>, </a:t>
            </a:r>
            <a:r>
              <a:rPr lang="it-IT" sz="2000" dirty="0" err="1" smtClean="0">
                <a:solidFill>
                  <a:prstClr val="black"/>
                </a:solidFill>
                <a:latin typeface="Calibri"/>
                <a:cs typeface="+mn-cs"/>
              </a:rPr>
              <a:t>renal-transplant</a:t>
            </a:r>
            <a:r>
              <a:rPr lang="it-IT" sz="2000" dirty="0" smtClean="0">
                <a:solidFill>
                  <a:prstClr val="black"/>
                </a:solidFill>
                <a:latin typeface="Calibri"/>
                <a:cs typeface="+mn-cs"/>
              </a:rPr>
              <a:t> </a:t>
            </a:r>
            <a:r>
              <a:rPr lang="it-IT" sz="2000" dirty="0" err="1" smtClean="0">
                <a:solidFill>
                  <a:prstClr val="black"/>
                </a:solidFill>
                <a:latin typeface="Calibri"/>
                <a:cs typeface="+mn-cs"/>
              </a:rPr>
              <a:t>immunosuppression</a:t>
            </a:r>
            <a:r>
              <a:rPr lang="it-IT" sz="2000" dirty="0" smtClean="0">
                <a:solidFill>
                  <a:prstClr val="black"/>
                </a:solidFill>
                <a:latin typeface="Calibri"/>
                <a:cs typeface="+mn-cs"/>
              </a:rPr>
              <a:t>, </a:t>
            </a:r>
            <a:r>
              <a:rPr lang="it-IT" sz="2000" dirty="0" err="1" smtClean="0">
                <a:solidFill>
                  <a:prstClr val="black"/>
                </a:solidFill>
                <a:latin typeface="Calibri"/>
                <a:cs typeface="+mn-cs"/>
              </a:rPr>
              <a:t>steroid</a:t>
            </a:r>
            <a:r>
              <a:rPr lang="it-IT" sz="2000" dirty="0" smtClean="0">
                <a:solidFill>
                  <a:prstClr val="black"/>
                </a:solidFill>
                <a:latin typeface="Calibri"/>
                <a:cs typeface="+mn-cs"/>
              </a:rPr>
              <a:t> </a:t>
            </a:r>
            <a:r>
              <a:rPr lang="it-IT" sz="2000" dirty="0" err="1" smtClean="0">
                <a:solidFill>
                  <a:prstClr val="black"/>
                </a:solidFill>
                <a:latin typeface="Calibri"/>
                <a:cs typeface="+mn-cs"/>
              </a:rPr>
              <a:t>therapy</a:t>
            </a:r>
            <a:r>
              <a:rPr lang="it-IT" sz="2000" dirty="0" smtClean="0">
                <a:solidFill>
                  <a:prstClr val="black"/>
                </a:solidFill>
                <a:latin typeface="Calibri"/>
                <a:cs typeface="+mn-cs"/>
              </a:rPr>
              <a:t>, smoking, and </a:t>
            </a:r>
            <a:r>
              <a:rPr lang="it-IT" sz="2000" dirty="0" err="1" smtClean="0">
                <a:solidFill>
                  <a:prstClr val="black"/>
                </a:solidFill>
                <a:latin typeface="Calibri"/>
                <a:cs typeface="+mn-cs"/>
              </a:rPr>
              <a:t>alcohol</a:t>
            </a:r>
            <a:r>
              <a:rPr lang="it-IT" sz="2000" dirty="0" smtClean="0">
                <a:solidFill>
                  <a:prstClr val="black"/>
                </a:solidFill>
                <a:latin typeface="Calibri"/>
                <a:cs typeface="+mn-cs"/>
              </a:rPr>
              <a:t> use, H. </a:t>
            </a:r>
            <a:r>
              <a:rPr lang="it-IT" sz="2000" dirty="0" err="1" smtClean="0">
                <a:solidFill>
                  <a:prstClr val="black"/>
                </a:solidFill>
                <a:latin typeface="Calibri"/>
                <a:cs typeface="+mn-cs"/>
              </a:rPr>
              <a:t>pylori</a:t>
            </a:r>
            <a:r>
              <a:rPr lang="it-IT" sz="2000" dirty="0" smtClean="0">
                <a:solidFill>
                  <a:prstClr val="black"/>
                </a:solidFill>
                <a:latin typeface="Calibri"/>
                <a:cs typeface="+mn-cs"/>
              </a:rPr>
              <a:t> status </a:t>
            </a:r>
          </a:p>
          <a:p>
            <a:pPr marL="228600" lvl="0" indent="-228600" defTabSz="914400" eaLnBrk="0" hangingPunct="0">
              <a:lnSpc>
                <a:spcPct val="90000"/>
              </a:lnSpc>
              <a:spcBef>
                <a:spcPts val="1000"/>
              </a:spcBef>
              <a:buFont typeface="Arial" charset="0"/>
              <a:buChar char="•"/>
            </a:pPr>
            <a:endParaRPr lang="it-IT" sz="2000" dirty="0">
              <a:solidFill>
                <a:prstClr val="black"/>
              </a:solidFill>
              <a:latin typeface="Calibri"/>
              <a:cs typeface="+mn-cs"/>
            </a:endParaRPr>
          </a:p>
        </p:txBody>
      </p:sp>
      <p:pic>
        <p:nvPicPr>
          <p:cNvPr id="15" name="Picture 2" descr="Upper endoscopy images showing marginal ulcer at the jejunum (A) and patent lumen-apposing metal stent (B) at the 18-month follow-up."/>
          <p:cNvPicPr>
            <a:picLocks noChangeAspect="1" noChangeArrowheads="1"/>
          </p:cNvPicPr>
          <p:nvPr/>
        </p:nvPicPr>
        <p:blipFill>
          <a:blip r:embed="rId2"/>
          <a:srcRect l="3752" t="3619" r="50829"/>
          <a:stretch>
            <a:fillRect/>
          </a:stretch>
        </p:blipFill>
        <p:spPr bwMode="auto">
          <a:xfrm>
            <a:off x="6743699" y="1647825"/>
            <a:ext cx="4685603" cy="3813175"/>
          </a:xfrm>
          <a:prstGeom prst="rect">
            <a:avLst/>
          </a:prstGeom>
          <a:noFill/>
          <a:ln w="9525">
            <a:noFill/>
            <a:miter lim="800000"/>
            <a:headEnd/>
            <a:tailEnd/>
          </a:ln>
        </p:spPr>
      </p:pic>
      <p:sp>
        <p:nvSpPr>
          <p:cNvPr id="3" name="Rettangolo 2"/>
          <p:cNvSpPr/>
          <p:nvPr/>
        </p:nvSpPr>
        <p:spPr>
          <a:xfrm>
            <a:off x="-342900" y="6011039"/>
            <a:ext cx="12560300" cy="523220"/>
          </a:xfrm>
          <a:prstGeom prst="rect">
            <a:avLst/>
          </a:prstGeom>
        </p:spPr>
        <p:txBody>
          <a:bodyPr wrap="square">
            <a:spAutoFit/>
          </a:bodyPr>
          <a:lstStyle/>
          <a:p>
            <a:pPr lvl="0" algn="r"/>
            <a:r>
              <a:rPr lang="it-IT" sz="1400" i="1" dirty="0">
                <a:solidFill>
                  <a:prstClr val="black"/>
                </a:solidFill>
                <a:latin typeface="+mn-lt"/>
              </a:rPr>
              <a:t>Excluded-stomach </a:t>
            </a:r>
            <a:r>
              <a:rPr lang="it-IT" sz="1400" i="1" dirty="0" err="1">
                <a:solidFill>
                  <a:prstClr val="black"/>
                </a:solidFill>
                <a:latin typeface="+mn-lt"/>
              </a:rPr>
              <a:t>Perforation</a:t>
            </a:r>
            <a:r>
              <a:rPr lang="it-IT" sz="1400" i="1" dirty="0">
                <a:solidFill>
                  <a:prstClr val="black"/>
                </a:solidFill>
                <a:latin typeface="+mn-lt"/>
              </a:rPr>
              <a:t> </a:t>
            </a:r>
            <a:r>
              <a:rPr lang="it-IT" sz="1400" i="1" dirty="0" err="1">
                <a:solidFill>
                  <a:prstClr val="black"/>
                </a:solidFill>
                <a:latin typeface="+mn-lt"/>
              </a:rPr>
              <a:t>after</a:t>
            </a:r>
            <a:r>
              <a:rPr lang="it-IT" sz="1400" i="1" dirty="0">
                <a:solidFill>
                  <a:prstClr val="black"/>
                </a:solidFill>
                <a:latin typeface="+mn-lt"/>
              </a:rPr>
              <a:t> Roux-en-Y and </a:t>
            </a:r>
            <a:r>
              <a:rPr lang="it-IT" sz="1400" i="1" dirty="0" err="1" smtClean="0">
                <a:solidFill>
                  <a:prstClr val="black"/>
                </a:solidFill>
                <a:latin typeface="+mn-lt"/>
              </a:rPr>
              <a:t>One-anastomosis</a:t>
            </a:r>
            <a:r>
              <a:rPr lang="it-IT" sz="1400" i="1" dirty="0" smtClean="0">
                <a:solidFill>
                  <a:prstClr val="black"/>
                </a:solidFill>
                <a:latin typeface="+mn-lt"/>
              </a:rPr>
              <a:t> </a:t>
            </a:r>
            <a:r>
              <a:rPr lang="it-IT" sz="1400" i="1" dirty="0" err="1" smtClean="0">
                <a:solidFill>
                  <a:prstClr val="black"/>
                </a:solidFill>
                <a:latin typeface="+mn-lt"/>
              </a:rPr>
              <a:t>Gastric</a:t>
            </a:r>
            <a:r>
              <a:rPr lang="it-IT" sz="1400" i="1" dirty="0" smtClean="0">
                <a:solidFill>
                  <a:prstClr val="black"/>
                </a:solidFill>
                <a:latin typeface="+mn-lt"/>
              </a:rPr>
              <a:t> </a:t>
            </a:r>
            <a:r>
              <a:rPr lang="it-IT" sz="1400" i="1" dirty="0">
                <a:solidFill>
                  <a:prstClr val="black"/>
                </a:solidFill>
                <a:latin typeface="+mn-lt"/>
              </a:rPr>
              <a:t>Bypass: A </a:t>
            </a:r>
            <a:r>
              <a:rPr lang="it-IT" sz="1400" i="1" dirty="0" err="1">
                <a:solidFill>
                  <a:prstClr val="black"/>
                </a:solidFill>
                <a:latin typeface="+mn-lt"/>
              </a:rPr>
              <a:t>Systematic</a:t>
            </a:r>
            <a:r>
              <a:rPr lang="it-IT" sz="1400" i="1" dirty="0">
                <a:solidFill>
                  <a:prstClr val="black"/>
                </a:solidFill>
                <a:latin typeface="+mn-lt"/>
              </a:rPr>
              <a:t> </a:t>
            </a:r>
            <a:r>
              <a:rPr lang="it-IT" sz="1400" i="1" dirty="0" err="1">
                <a:solidFill>
                  <a:prstClr val="black"/>
                </a:solidFill>
                <a:latin typeface="+mn-lt"/>
              </a:rPr>
              <a:t>Review</a:t>
            </a:r>
            <a:r>
              <a:rPr lang="it-IT" sz="1400" i="1" dirty="0">
                <a:solidFill>
                  <a:prstClr val="black"/>
                </a:solidFill>
                <a:latin typeface="+mn-lt"/>
              </a:rPr>
              <a:t> with Video-</a:t>
            </a:r>
            <a:r>
              <a:rPr lang="it-IT" sz="1400" i="1" dirty="0" err="1">
                <a:solidFill>
                  <a:prstClr val="black"/>
                </a:solidFill>
                <a:latin typeface="+mn-lt"/>
              </a:rPr>
              <a:t>illustrated</a:t>
            </a:r>
            <a:r>
              <a:rPr lang="it-IT" sz="1400" i="1" dirty="0">
                <a:solidFill>
                  <a:prstClr val="black"/>
                </a:solidFill>
                <a:latin typeface="+mn-lt"/>
              </a:rPr>
              <a:t> </a:t>
            </a:r>
            <a:r>
              <a:rPr lang="it-IT" sz="1400" i="1" dirty="0" smtClean="0">
                <a:solidFill>
                  <a:prstClr val="black"/>
                </a:solidFill>
                <a:latin typeface="+mn-lt"/>
              </a:rPr>
              <a:t>Case Report</a:t>
            </a:r>
            <a:endParaRPr lang="it-IT" sz="1400" i="1" dirty="0">
              <a:solidFill>
                <a:prstClr val="black"/>
              </a:solidFill>
              <a:latin typeface="+mn-lt"/>
            </a:endParaRPr>
          </a:p>
          <a:p>
            <a:pPr lvl="0" algn="r"/>
            <a:r>
              <a:rPr lang="it-IT" sz="1400" i="1" dirty="0">
                <a:solidFill>
                  <a:prstClr val="black"/>
                </a:solidFill>
                <a:latin typeface="+mn-lt"/>
              </a:rPr>
              <a:t>Mohamed </a:t>
            </a:r>
            <a:r>
              <a:rPr lang="it-IT" sz="1400" i="1" dirty="0" err="1" smtClean="0">
                <a:solidFill>
                  <a:prstClr val="black"/>
                </a:solidFill>
                <a:latin typeface="+mn-lt"/>
              </a:rPr>
              <a:t>Hany</a:t>
            </a:r>
            <a:r>
              <a:rPr lang="it-IT" sz="1400" i="1" dirty="0" smtClean="0">
                <a:solidFill>
                  <a:prstClr val="black"/>
                </a:solidFill>
                <a:latin typeface="+mn-lt"/>
              </a:rPr>
              <a:t>· </a:t>
            </a:r>
            <a:r>
              <a:rPr lang="it-IT" sz="1400" i="1" dirty="0">
                <a:solidFill>
                  <a:prstClr val="black"/>
                </a:solidFill>
                <a:latin typeface="+mn-lt"/>
              </a:rPr>
              <a:t>Ala </a:t>
            </a:r>
            <a:r>
              <a:rPr lang="it-IT" sz="1400" i="1" dirty="0" err="1" smtClean="0">
                <a:solidFill>
                  <a:prstClr val="black"/>
                </a:solidFill>
                <a:latin typeface="+mn-lt"/>
              </a:rPr>
              <a:t>Wafa</a:t>
            </a:r>
            <a:r>
              <a:rPr lang="it-IT" sz="1400" i="1" dirty="0" smtClean="0">
                <a:solidFill>
                  <a:prstClr val="black"/>
                </a:solidFill>
                <a:latin typeface="+mn-lt"/>
              </a:rPr>
              <a:t> </a:t>
            </a:r>
            <a:r>
              <a:rPr lang="it-IT" sz="1400" i="1" dirty="0">
                <a:solidFill>
                  <a:prstClr val="black"/>
                </a:solidFill>
                <a:latin typeface="+mn-lt"/>
              </a:rPr>
              <a:t>· Mona S. </a:t>
            </a:r>
            <a:r>
              <a:rPr lang="it-IT" sz="1400" i="1" dirty="0" smtClean="0">
                <a:solidFill>
                  <a:prstClr val="black"/>
                </a:solidFill>
                <a:latin typeface="+mn-lt"/>
              </a:rPr>
              <a:t>Youssef· · </a:t>
            </a:r>
            <a:r>
              <a:rPr lang="it-IT" sz="1400" i="1" dirty="0">
                <a:solidFill>
                  <a:prstClr val="black"/>
                </a:solidFill>
                <a:latin typeface="+mn-lt"/>
              </a:rPr>
              <a:t>Mohamed </a:t>
            </a:r>
            <a:r>
              <a:rPr lang="it-IT" sz="1400" i="1" dirty="0" err="1" smtClean="0">
                <a:solidFill>
                  <a:prstClr val="black"/>
                </a:solidFill>
                <a:latin typeface="+mn-lt"/>
              </a:rPr>
              <a:t>Samir</a:t>
            </a:r>
            <a:r>
              <a:rPr lang="it-IT" sz="1400" i="1" dirty="0" smtClean="0">
                <a:solidFill>
                  <a:prstClr val="black"/>
                </a:solidFill>
                <a:latin typeface="+mn-lt"/>
              </a:rPr>
              <a:t> et al  </a:t>
            </a:r>
            <a:r>
              <a:rPr lang="it-IT" sz="1200" i="1" dirty="0" smtClean="0">
                <a:solidFill>
                  <a:prstClr val="black"/>
                </a:solidFill>
                <a:latin typeface="+mn-lt"/>
              </a:rPr>
              <a:t>https</a:t>
            </a:r>
            <a:r>
              <a:rPr lang="it-IT" sz="1200" i="1" dirty="0">
                <a:solidFill>
                  <a:prstClr val="black"/>
                </a:solidFill>
                <a:latin typeface="+mn-lt"/>
              </a:rPr>
              <a:t>://doi.org/10.1007/s11695-026-08725-y</a:t>
            </a:r>
          </a:p>
        </p:txBody>
      </p:sp>
    </p:spTree>
    <p:extLst>
      <p:ext uri="{BB962C8B-B14F-4D97-AF65-F5344CB8AC3E}">
        <p14:creationId xmlns:p14="http://schemas.microsoft.com/office/powerpoint/2010/main" val="289098924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750"/>
                            </p:stCondLst>
                            <p:childTnLst>
                              <p:par>
                                <p:cTn id="18" presetID="10" presetClass="entr" presetSubtype="0" fill="hold" grpId="0" nodeType="afterEffect">
                                  <p:stCondLst>
                                    <p:cond delay="2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21" grpId="0" animBg="1"/>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it-IT" altLang="it-IT" sz="48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rPr>
              <a:t>Excluded-stomach </a:t>
            </a:r>
            <a:r>
              <a:rPr kumimoji="0" lang="it-IT" altLang="it-IT" sz="4800" b="0" i="0" u="none" strike="noStrike" kern="1200" cap="none" spc="0" normalizeH="0" baseline="0" noProof="0" dirty="0" err="1">
                <a:ln>
                  <a:noFill/>
                </a:ln>
                <a:solidFill>
                  <a:srgbClr val="006666"/>
                </a:solidFill>
                <a:effectLst/>
                <a:uLnTx/>
                <a:uFillTx/>
                <a:latin typeface="Arial Narrow" pitchFamily="34" charset="0"/>
                <a:ea typeface="+mn-ea"/>
                <a:cs typeface="Helvetica" pitchFamily="34" charset="0"/>
              </a:rPr>
              <a:t>Perforation</a:t>
            </a:r>
            <a:endParaRPr kumimoji="0" lang="it-IT" altLang="it-IT" sz="48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endParaRPr>
          </a:p>
        </p:txBody>
      </p:sp>
      <p:sp>
        <p:nvSpPr>
          <p:cNvPr id="10" name="Rettangolo 9">
            <a:extLst/>
          </p:cNvPr>
          <p:cNvSpPr/>
          <p:nvPr/>
        </p:nvSpPr>
        <p:spPr>
          <a:xfrm>
            <a:off x="-9525" y="1176338"/>
            <a:ext cx="12214225" cy="473355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CasellaDiTesto 7"/>
          <p:cNvSpPr txBox="1">
            <a:spLocks noChangeArrowheads="1"/>
          </p:cNvSpPr>
          <p:nvPr/>
        </p:nvSpPr>
        <p:spPr bwMode="auto">
          <a:xfrm>
            <a:off x="0" y="1036638"/>
            <a:ext cx="12204700" cy="523875"/>
          </a:xfrm>
          <a:prstGeom prst="rect">
            <a:avLst/>
          </a:prstGeom>
          <a:solidFill>
            <a:srgbClr val="0E6A69"/>
          </a:solidFill>
          <a:ln w="9525">
            <a:noFill/>
            <a:miter lim="800000"/>
            <a:headEnd/>
            <a:tailEnd/>
          </a:ln>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itchFamily="34" charset="0"/>
                <a:ea typeface="+mn-ea"/>
                <a:cs typeface="Arial" charset="0"/>
              </a:rPr>
              <a:t>Gastric remnant/duodenal </a:t>
            </a:r>
            <a:r>
              <a:rPr kumimoji="0" lang="en-US" sz="2800" b="1" i="0" u="none" strike="noStrike" kern="1200" cap="none" spc="0" normalizeH="0" baseline="0" noProof="0" dirty="0" smtClean="0">
                <a:ln>
                  <a:noFill/>
                </a:ln>
                <a:solidFill>
                  <a:prstClr val="white"/>
                </a:solidFill>
                <a:effectLst/>
                <a:uLnTx/>
                <a:uFillTx/>
                <a:latin typeface="Calibri" pitchFamily="34" charset="0"/>
                <a:ea typeface="+mn-ea"/>
                <a:cs typeface="Arial" charset="0"/>
              </a:rPr>
              <a:t>pathology</a:t>
            </a:r>
            <a:r>
              <a:rPr kumimoji="0" lang="en-US" sz="2800" b="1" i="0" u="none" strike="noStrike" kern="1200" cap="none" spc="0" normalizeH="0" noProof="0" dirty="0" smtClean="0">
                <a:ln>
                  <a:noFill/>
                </a:ln>
                <a:solidFill>
                  <a:prstClr val="white"/>
                </a:solidFill>
                <a:effectLst/>
                <a:uLnTx/>
                <a:uFillTx/>
                <a:latin typeface="Calibri" pitchFamily="34" charset="0"/>
                <a:ea typeface="+mn-ea"/>
                <a:cs typeface="Arial" charset="0"/>
              </a:rPr>
              <a:t> and </a:t>
            </a:r>
            <a:r>
              <a:rPr kumimoji="0" lang="en-US" sz="2800" b="1" i="0" u="none" strike="noStrike" kern="1200" cap="none" spc="0" normalizeH="0" noProof="0" dirty="0" err="1" smtClean="0">
                <a:ln>
                  <a:noFill/>
                </a:ln>
                <a:solidFill>
                  <a:prstClr val="white"/>
                </a:solidFill>
                <a:effectLst/>
                <a:uLnTx/>
                <a:uFillTx/>
                <a:latin typeface="Calibri" pitchFamily="34" charset="0"/>
                <a:ea typeface="+mn-ea"/>
                <a:cs typeface="Arial" charset="0"/>
              </a:rPr>
              <a:t>managemen</a:t>
            </a:r>
            <a:r>
              <a:rPr kumimoji="0" lang="en-US" sz="2800" b="1" i="0" u="none" strike="noStrike" kern="1200" cap="none" spc="0" normalizeH="0" baseline="0" noProof="0" dirty="0" smtClean="0">
                <a:ln>
                  <a:noFill/>
                </a:ln>
                <a:solidFill>
                  <a:prstClr val="white"/>
                </a:solidFill>
                <a:effectLst/>
                <a:uLnTx/>
                <a:uFillTx/>
                <a:latin typeface="Calibri" pitchFamily="34" charset="0"/>
                <a:ea typeface="+mn-ea"/>
                <a:cs typeface="Arial" charset="0"/>
              </a:rPr>
              <a:t> </a:t>
            </a:r>
            <a:endParaRPr kumimoji="0" lang="en-US" sz="2800" b="0" i="0" u="none" strike="noStrike" kern="1200" cap="none" spc="0" normalizeH="0" baseline="0" noProof="0" dirty="0">
              <a:ln>
                <a:noFill/>
              </a:ln>
              <a:solidFill>
                <a:prstClr val="white"/>
              </a:solidFill>
              <a:effectLst/>
              <a:uLnTx/>
              <a:uFillTx/>
              <a:latin typeface="Arial Narrow" pitchFamily="34" charset="0"/>
              <a:ea typeface="+mn-ea"/>
              <a:cs typeface="Arial" charset="0"/>
            </a:endParaRPr>
          </a:p>
        </p:txBody>
      </p:sp>
      <p:sp>
        <p:nvSpPr>
          <p:cNvPr id="21" name="Rettangolo 20"/>
          <p:cNvSpPr/>
          <p:nvPr/>
        </p:nvSpPr>
        <p:spPr>
          <a:xfrm>
            <a:off x="0" y="58689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CasellaDiTesto 12"/>
          <p:cNvSpPr txBox="1">
            <a:spLocks noChangeArrowheads="1"/>
          </p:cNvSpPr>
          <p:nvPr/>
        </p:nvSpPr>
        <p:spPr bwMode="auto">
          <a:xfrm>
            <a:off x="393700" y="1746250"/>
            <a:ext cx="5791200" cy="3883114"/>
          </a:xfrm>
          <a:prstGeom prst="rect">
            <a:avLst/>
          </a:prstGeom>
          <a:noFill/>
          <a:ln w="9525">
            <a:noFill/>
            <a:miter lim="800000"/>
            <a:headEnd/>
            <a:tailEnd/>
          </a:ln>
        </p:spPr>
        <p:txBody>
          <a:bodyPr>
            <a:spAutoFit/>
          </a:bodyPr>
          <a:lstStyle/>
          <a:p>
            <a:r>
              <a:rPr lang="en-US" sz="2200" dirty="0">
                <a:latin typeface="+mn-lt"/>
              </a:rPr>
              <a:t>Ulcerative pathology was the predominant </a:t>
            </a:r>
            <a:r>
              <a:rPr lang="en-US" sz="2200" dirty="0" smtClean="0">
                <a:latin typeface="+mn-lt"/>
              </a:rPr>
              <a:t>mechanism, accounting </a:t>
            </a:r>
            <a:r>
              <a:rPr lang="en-US" sz="2200" dirty="0">
                <a:latin typeface="+mn-lt"/>
              </a:rPr>
              <a:t>for 88.2% of </a:t>
            </a:r>
            <a:r>
              <a:rPr lang="en-US" sz="2200" dirty="0" smtClean="0">
                <a:latin typeface="+mn-lt"/>
              </a:rPr>
              <a:t>perforations</a:t>
            </a:r>
          </a:p>
          <a:p>
            <a:endParaRPr lang="en-US" sz="2200" dirty="0">
              <a:latin typeface="+mn-lt"/>
            </a:endParaRPr>
          </a:p>
          <a:p>
            <a:r>
              <a:rPr lang="en-US" sz="2200" dirty="0" smtClean="0">
                <a:latin typeface="+mn-lt"/>
              </a:rPr>
              <a:t>The </a:t>
            </a:r>
            <a:r>
              <a:rPr lang="en-US" sz="2200" dirty="0">
                <a:latin typeface="+mn-lt"/>
              </a:rPr>
              <a:t>duodenal region was the most frequently</a:t>
            </a:r>
          </a:p>
          <a:p>
            <a:r>
              <a:rPr lang="en-US" sz="2200" dirty="0">
                <a:latin typeface="+mn-lt"/>
              </a:rPr>
              <a:t>involved location (47.1%), </a:t>
            </a:r>
            <a:endParaRPr lang="en-US" sz="2200" dirty="0" smtClean="0">
              <a:latin typeface="+mn-lt"/>
            </a:endParaRPr>
          </a:p>
          <a:p>
            <a:r>
              <a:rPr lang="en-US" sz="2200" dirty="0" smtClean="0">
                <a:latin typeface="+mn-lt"/>
              </a:rPr>
              <a:t>followed </a:t>
            </a:r>
            <a:r>
              <a:rPr lang="en-US" sz="2200" dirty="0">
                <a:latin typeface="+mn-lt"/>
              </a:rPr>
              <a:t>by pre-pyloric </a:t>
            </a:r>
            <a:r>
              <a:rPr lang="en-US" sz="2200" dirty="0" smtClean="0">
                <a:latin typeface="+mn-lt"/>
              </a:rPr>
              <a:t>perforations (11.8%),</a:t>
            </a:r>
          </a:p>
          <a:p>
            <a:r>
              <a:rPr lang="en-US" sz="2200" dirty="0" smtClean="0">
                <a:latin typeface="+mn-lt"/>
              </a:rPr>
              <a:t>antrum </a:t>
            </a:r>
            <a:r>
              <a:rPr lang="en-US" sz="2200" dirty="0">
                <a:latin typeface="+mn-lt"/>
              </a:rPr>
              <a:t>(5.9%), </a:t>
            </a:r>
            <a:endParaRPr lang="en-US" sz="2200" dirty="0" smtClean="0">
              <a:latin typeface="+mn-lt"/>
            </a:endParaRPr>
          </a:p>
          <a:p>
            <a:r>
              <a:rPr lang="en-US" sz="2200" dirty="0" smtClean="0">
                <a:latin typeface="+mn-lt"/>
              </a:rPr>
              <a:t>pylorus </a:t>
            </a:r>
            <a:r>
              <a:rPr lang="en-US" sz="2200" dirty="0">
                <a:latin typeface="+mn-lt"/>
              </a:rPr>
              <a:t>(5.9%), </a:t>
            </a:r>
            <a:endParaRPr lang="en-US" sz="2200" dirty="0" smtClean="0">
              <a:latin typeface="+mn-lt"/>
            </a:endParaRPr>
          </a:p>
          <a:p>
            <a:r>
              <a:rPr lang="en-US" sz="2200" dirty="0" smtClean="0">
                <a:latin typeface="+mn-lt"/>
              </a:rPr>
              <a:t>and </a:t>
            </a:r>
            <a:r>
              <a:rPr lang="en-US" sz="2200" dirty="0">
                <a:latin typeface="+mn-lt"/>
              </a:rPr>
              <a:t>single </a:t>
            </a:r>
            <a:r>
              <a:rPr lang="en-US" sz="2200" dirty="0" smtClean="0">
                <a:latin typeface="+mn-lt"/>
              </a:rPr>
              <a:t>reports involving </a:t>
            </a:r>
            <a:r>
              <a:rPr lang="en-US" sz="2200" dirty="0">
                <a:latin typeface="+mn-lt"/>
              </a:rPr>
              <a:t>the fundus, lesser and greater curvature, and posterior gastric wall</a:t>
            </a:r>
            <a:endParaRPr lang="it-IT" sz="2200" dirty="0">
              <a:latin typeface="+mn-lt"/>
            </a:endParaRPr>
          </a:p>
          <a:p>
            <a:pPr marL="228600" marR="0" lvl="0" indent="-228600" algn="l" defTabSz="914400" rtl="0" eaLnBrk="0" fontAlgn="base" latinLnBrk="0" hangingPunct="0">
              <a:lnSpc>
                <a:spcPct val="90000"/>
              </a:lnSpc>
              <a:spcBef>
                <a:spcPts val="1000"/>
              </a:spcBef>
              <a:spcAft>
                <a:spcPct val="0"/>
              </a:spcAft>
              <a:buClrTx/>
              <a:buSzTx/>
              <a:buFont typeface="Arial" charset="0"/>
              <a:buChar char="•"/>
              <a:tabLst/>
              <a:defRPr/>
            </a:pPr>
            <a:endParaRPr kumimoji="0" lang="it-IT" sz="20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3" name="Rettangolo 2"/>
          <p:cNvSpPr/>
          <p:nvPr/>
        </p:nvSpPr>
        <p:spPr>
          <a:xfrm>
            <a:off x="-342900" y="6011039"/>
            <a:ext cx="12560300" cy="523220"/>
          </a:xfrm>
          <a:prstGeom prst="rect">
            <a:avLst/>
          </a:prstGeom>
        </p:spPr>
        <p:txBody>
          <a:bodyPr wrap="square">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Excluded-stomach </a:t>
            </a:r>
            <a:r>
              <a:rPr kumimoji="0" lang="it-IT" sz="1400" b="0" i="1" u="none" strike="noStrike" kern="1200" cap="none" spc="0" normalizeH="0" baseline="0" noProof="0" dirty="0" err="1">
                <a:ln>
                  <a:noFill/>
                </a:ln>
                <a:solidFill>
                  <a:prstClr val="black"/>
                </a:solidFill>
                <a:effectLst/>
                <a:uLnTx/>
                <a:uFillTx/>
                <a:latin typeface="Calibri"/>
                <a:ea typeface="+mn-ea"/>
                <a:cs typeface="Arial" charset="0"/>
              </a:rPr>
              <a:t>Perforation</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err="1">
                <a:ln>
                  <a:noFill/>
                </a:ln>
                <a:solidFill>
                  <a:prstClr val="black"/>
                </a:solidFill>
                <a:effectLst/>
                <a:uLnTx/>
                <a:uFillTx/>
                <a:latin typeface="Calibri"/>
                <a:ea typeface="+mn-ea"/>
                <a:cs typeface="Arial" charset="0"/>
              </a:rPr>
              <a:t>after</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 Roux-en-Y and </a:t>
            </a:r>
            <a:r>
              <a:rPr kumimoji="0" lang="it-IT" sz="1400" b="0" i="1" u="none" strike="noStrike" kern="1200" cap="none" spc="0" normalizeH="0" baseline="0" noProof="0" dirty="0" err="1" smtClean="0">
                <a:ln>
                  <a:noFill/>
                </a:ln>
                <a:solidFill>
                  <a:prstClr val="black"/>
                </a:solidFill>
                <a:effectLst/>
                <a:uLnTx/>
                <a:uFillTx/>
                <a:latin typeface="Calibri"/>
                <a:ea typeface="+mn-ea"/>
                <a:cs typeface="Arial" charset="0"/>
              </a:rPr>
              <a:t>One-anastomosis</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err="1" smtClean="0">
                <a:ln>
                  <a:noFill/>
                </a:ln>
                <a:solidFill>
                  <a:prstClr val="black"/>
                </a:solidFill>
                <a:effectLst/>
                <a:uLnTx/>
                <a:uFillTx/>
                <a:latin typeface="Calibri"/>
                <a:ea typeface="+mn-ea"/>
                <a:cs typeface="Arial" charset="0"/>
              </a:rPr>
              <a:t>Gastric</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Bypass: A </a:t>
            </a:r>
            <a:r>
              <a:rPr kumimoji="0" lang="it-IT" sz="1400" b="0" i="1" u="none" strike="noStrike" kern="1200" cap="none" spc="0" normalizeH="0" baseline="0" noProof="0" dirty="0" err="1">
                <a:ln>
                  <a:noFill/>
                </a:ln>
                <a:solidFill>
                  <a:prstClr val="black"/>
                </a:solidFill>
                <a:effectLst/>
                <a:uLnTx/>
                <a:uFillTx/>
                <a:latin typeface="Calibri"/>
                <a:ea typeface="+mn-ea"/>
                <a:cs typeface="Arial" charset="0"/>
              </a:rPr>
              <a:t>Systematic</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err="1">
                <a:ln>
                  <a:noFill/>
                </a:ln>
                <a:solidFill>
                  <a:prstClr val="black"/>
                </a:solidFill>
                <a:effectLst/>
                <a:uLnTx/>
                <a:uFillTx/>
                <a:latin typeface="Calibri"/>
                <a:ea typeface="+mn-ea"/>
                <a:cs typeface="Arial" charset="0"/>
              </a:rPr>
              <a:t>Review</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 with Video-</a:t>
            </a:r>
            <a:r>
              <a:rPr kumimoji="0" lang="it-IT" sz="1400" b="0" i="1" u="none" strike="noStrike" kern="1200" cap="none" spc="0" normalizeH="0" baseline="0" noProof="0" dirty="0" err="1">
                <a:ln>
                  <a:noFill/>
                </a:ln>
                <a:solidFill>
                  <a:prstClr val="black"/>
                </a:solidFill>
                <a:effectLst/>
                <a:uLnTx/>
                <a:uFillTx/>
                <a:latin typeface="Calibri"/>
                <a:ea typeface="+mn-ea"/>
                <a:cs typeface="Arial" charset="0"/>
              </a:rPr>
              <a:t>illustrated</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Case Report</a:t>
            </a:r>
            <a:endParaRPr kumimoji="0" lang="it-IT" sz="1400" b="0" i="1" u="none" strike="noStrike" kern="1200" cap="none" spc="0" normalizeH="0" baseline="0" noProof="0" dirty="0">
              <a:ln>
                <a:noFill/>
              </a:ln>
              <a:solidFill>
                <a:prstClr val="black"/>
              </a:solidFill>
              <a:effectLst/>
              <a:uLnTx/>
              <a:uFillTx/>
              <a:latin typeface="Calibri"/>
              <a:ea typeface="+mn-ea"/>
              <a:cs typeface="Arial" charset="0"/>
            </a:endParaRPr>
          </a:p>
          <a:p>
            <a:pPr marL="0" marR="0" lvl="0" indent="0" algn="r" defTabSz="457200" rtl="0" eaLnBrk="1" fontAlgn="base" latinLnBrk="0" hangingPunct="1">
              <a:lnSpc>
                <a:spcPct val="100000"/>
              </a:lnSpc>
              <a:spcBef>
                <a:spcPct val="0"/>
              </a:spcBef>
              <a:spcAft>
                <a:spcPct val="0"/>
              </a:spcAft>
              <a:buClrTx/>
              <a:buSzTx/>
              <a:buFontTx/>
              <a:buNone/>
              <a:tabLst/>
              <a:defRPr/>
            </a:pP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Mohamed </a:t>
            </a:r>
            <a:r>
              <a:rPr kumimoji="0" lang="it-IT" sz="1400" b="0" i="1" u="none" strike="noStrike" kern="1200" cap="none" spc="0" normalizeH="0" baseline="0" noProof="0" dirty="0" err="1" smtClean="0">
                <a:ln>
                  <a:noFill/>
                </a:ln>
                <a:solidFill>
                  <a:prstClr val="black"/>
                </a:solidFill>
                <a:effectLst/>
                <a:uLnTx/>
                <a:uFillTx/>
                <a:latin typeface="Calibri"/>
                <a:ea typeface="+mn-ea"/>
                <a:cs typeface="Arial" charset="0"/>
              </a:rPr>
              <a:t>Hany</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Ala </a:t>
            </a:r>
            <a:r>
              <a:rPr kumimoji="0" lang="it-IT" sz="1400" b="0" i="1" u="none" strike="noStrike" kern="1200" cap="none" spc="0" normalizeH="0" baseline="0" noProof="0" dirty="0" err="1" smtClean="0">
                <a:ln>
                  <a:noFill/>
                </a:ln>
                <a:solidFill>
                  <a:prstClr val="black"/>
                </a:solidFill>
                <a:effectLst/>
                <a:uLnTx/>
                <a:uFillTx/>
                <a:latin typeface="Calibri"/>
                <a:ea typeface="+mn-ea"/>
                <a:cs typeface="Arial" charset="0"/>
              </a:rPr>
              <a:t>Wafa</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 </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 Mona S. </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Youssef· · </a:t>
            </a:r>
            <a:r>
              <a:rPr kumimoji="0" lang="it-IT" sz="1400" b="0" i="1" u="none" strike="noStrike" kern="1200" cap="none" spc="0" normalizeH="0" baseline="0" noProof="0" dirty="0">
                <a:ln>
                  <a:noFill/>
                </a:ln>
                <a:solidFill>
                  <a:prstClr val="black"/>
                </a:solidFill>
                <a:effectLst/>
                <a:uLnTx/>
                <a:uFillTx/>
                <a:latin typeface="Calibri"/>
                <a:ea typeface="+mn-ea"/>
                <a:cs typeface="Arial" charset="0"/>
              </a:rPr>
              <a:t>Mohamed </a:t>
            </a:r>
            <a:r>
              <a:rPr kumimoji="0" lang="it-IT" sz="1400" b="0" i="1" u="none" strike="noStrike" kern="1200" cap="none" spc="0" normalizeH="0" baseline="0" noProof="0" dirty="0" err="1" smtClean="0">
                <a:ln>
                  <a:noFill/>
                </a:ln>
                <a:solidFill>
                  <a:prstClr val="black"/>
                </a:solidFill>
                <a:effectLst/>
                <a:uLnTx/>
                <a:uFillTx/>
                <a:latin typeface="Calibri"/>
                <a:ea typeface="+mn-ea"/>
                <a:cs typeface="Arial" charset="0"/>
              </a:rPr>
              <a:t>Samir</a:t>
            </a:r>
            <a:r>
              <a:rPr kumimoji="0" lang="it-IT" sz="1400" b="0" i="1" u="none" strike="noStrike" kern="1200" cap="none" spc="0" normalizeH="0" baseline="0" noProof="0" dirty="0" smtClean="0">
                <a:ln>
                  <a:noFill/>
                </a:ln>
                <a:solidFill>
                  <a:prstClr val="black"/>
                </a:solidFill>
                <a:effectLst/>
                <a:uLnTx/>
                <a:uFillTx/>
                <a:latin typeface="Calibri"/>
                <a:ea typeface="+mn-ea"/>
                <a:cs typeface="Arial" charset="0"/>
              </a:rPr>
              <a:t> et al  </a:t>
            </a:r>
            <a:r>
              <a:rPr kumimoji="0" lang="it-IT" sz="1200" b="0" i="1" u="none" strike="noStrike" kern="1200" cap="none" spc="0" normalizeH="0" baseline="0" noProof="0" dirty="0" smtClean="0">
                <a:ln>
                  <a:noFill/>
                </a:ln>
                <a:solidFill>
                  <a:prstClr val="black"/>
                </a:solidFill>
                <a:effectLst/>
                <a:uLnTx/>
                <a:uFillTx/>
                <a:latin typeface="Calibri"/>
                <a:ea typeface="+mn-ea"/>
                <a:cs typeface="Arial" charset="0"/>
              </a:rPr>
              <a:t>https</a:t>
            </a:r>
            <a:r>
              <a:rPr kumimoji="0" lang="it-IT" sz="1200" b="0" i="1" u="none" strike="noStrike" kern="1200" cap="none" spc="0" normalizeH="0" baseline="0" noProof="0" dirty="0">
                <a:ln>
                  <a:noFill/>
                </a:ln>
                <a:solidFill>
                  <a:prstClr val="black"/>
                </a:solidFill>
                <a:effectLst/>
                <a:uLnTx/>
                <a:uFillTx/>
                <a:latin typeface="Calibri"/>
                <a:ea typeface="+mn-ea"/>
                <a:cs typeface="Arial" charset="0"/>
              </a:rPr>
              <a:t>://doi.org/10.1007/s11695-026-08725-y</a:t>
            </a:r>
          </a:p>
        </p:txBody>
      </p:sp>
      <p:pic>
        <p:nvPicPr>
          <p:cNvPr id="2" name="Immagine 1"/>
          <p:cNvPicPr>
            <a:picLocks noChangeAspect="1"/>
          </p:cNvPicPr>
          <p:nvPr/>
        </p:nvPicPr>
        <p:blipFill>
          <a:blip r:embed="rId2"/>
          <a:stretch>
            <a:fillRect/>
          </a:stretch>
        </p:blipFill>
        <p:spPr>
          <a:xfrm>
            <a:off x="7239000" y="1695067"/>
            <a:ext cx="4283627" cy="4131350"/>
          </a:xfrm>
          <a:prstGeom prst="rect">
            <a:avLst/>
          </a:prstGeom>
        </p:spPr>
      </p:pic>
    </p:spTree>
    <p:extLst>
      <p:ext uri="{BB962C8B-B14F-4D97-AF65-F5344CB8AC3E}">
        <p14:creationId xmlns:p14="http://schemas.microsoft.com/office/powerpoint/2010/main" val="32352744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par>
                          <p:cTn id="14" fill="hold">
                            <p:stCondLst>
                              <p:cond delay="750"/>
                            </p:stCondLst>
                            <p:childTnLst>
                              <p:par>
                                <p:cTn id="15" presetID="10" presetClass="entr" presetSubtype="0" fill="hold" grpId="0" nodeType="afterEffect">
                                  <p:stCondLst>
                                    <p:cond delay="25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21" grpId="0"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5A3367BC-3A70-4C3A-BE5C-85C10E064C50}"/>
              </a:ext>
            </a:extLst>
          </p:cNvPr>
          <p:cNvSpPr/>
          <p:nvPr/>
        </p:nvSpPr>
        <p:spPr>
          <a:xfrm>
            <a:off x="479425" y="2643586"/>
            <a:ext cx="5223603" cy="1477328"/>
          </a:xfrm>
          <a:prstGeom prst="rect">
            <a:avLst/>
          </a:prstGeom>
        </p:spPr>
        <p:txBody>
          <a:bodyPr wrap="square" anchor="ctr">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it-IT" sz="3000" b="0" i="0" u="none" strike="noStrike" kern="1200" cap="none" spc="0" normalizeH="0" baseline="0" noProof="0" dirty="0">
                <a:ln>
                  <a:noFill/>
                </a:ln>
                <a:solidFill>
                  <a:prstClr val="white"/>
                </a:solidFill>
                <a:effectLst/>
                <a:uLnTx/>
                <a:uFillTx/>
                <a:latin typeface="Calibri"/>
                <a:ea typeface="+mn-ea"/>
                <a:cs typeface="Arial" charset="0"/>
              </a:rPr>
              <a:t>The </a:t>
            </a:r>
            <a:r>
              <a:rPr kumimoji="0" lang="en-US" altLang="it-IT" sz="3000" b="1" i="0" u="none" strike="noStrike" kern="1200" cap="none" spc="0" normalizeH="0" baseline="0" noProof="0" dirty="0" err="1">
                <a:ln>
                  <a:noFill/>
                </a:ln>
                <a:solidFill>
                  <a:prstClr val="white"/>
                </a:solidFill>
                <a:effectLst/>
                <a:uLnTx/>
                <a:uFillTx/>
                <a:latin typeface="Calibri"/>
                <a:ea typeface="+mn-ea"/>
                <a:cs typeface="Arial" charset="0"/>
              </a:rPr>
              <a:t>defence</a:t>
            </a:r>
            <a:r>
              <a:rPr kumimoji="0" lang="en-US" altLang="it-IT" sz="3000" b="1" i="0" u="none" strike="noStrike" kern="1200" cap="none" spc="0" normalizeH="0" baseline="0" noProof="0" dirty="0">
                <a:ln>
                  <a:noFill/>
                </a:ln>
                <a:solidFill>
                  <a:prstClr val="white"/>
                </a:solidFill>
                <a:effectLst/>
                <a:uLnTx/>
                <a:uFillTx/>
                <a:latin typeface="Calibri"/>
                <a:ea typeface="+mn-ea"/>
                <a:cs typeface="Arial" charset="0"/>
              </a:rPr>
              <a:t> of body weight</a:t>
            </a:r>
            <a:r>
              <a:rPr kumimoji="0" lang="en-US" altLang="it-IT" sz="3000" b="0" i="0" u="none" strike="noStrike" kern="1200" cap="none" spc="0" normalizeH="0" baseline="0" noProof="0" dirty="0">
                <a:ln>
                  <a:noFill/>
                </a:ln>
                <a:solidFill>
                  <a:prstClr val="white"/>
                </a:solidFill>
                <a:effectLst/>
                <a:uLnTx/>
                <a:uFillTx/>
                <a:latin typeface="Calibri"/>
                <a:ea typeface="+mn-ea"/>
                <a:cs typeface="Arial" charset="0"/>
              </a:rPr>
              <a: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it-IT" sz="3000" b="0" i="0" u="none" strike="noStrike" kern="1200" cap="none" spc="0" normalizeH="0" baseline="0" noProof="0" dirty="0">
                <a:ln>
                  <a:noFill/>
                </a:ln>
                <a:solidFill>
                  <a:prstClr val="white"/>
                </a:solidFill>
                <a:effectLst/>
                <a:uLnTx/>
                <a:uFillTx/>
                <a:latin typeface="Calibri"/>
                <a:ea typeface="+mn-ea"/>
                <a:cs typeface="Arial" charset="0"/>
              </a:rPr>
              <a:t>a physiological basis for weight regain after weight loss</a:t>
            </a:r>
            <a:endParaRPr kumimoji="0" lang="en-US" altLang="it-IT" sz="2800" b="0" i="0" u="none" strike="noStrike" kern="1200" cap="none" spc="0" normalizeH="0" baseline="0" noProof="0" dirty="0">
              <a:ln>
                <a:noFill/>
              </a:ln>
              <a:solidFill>
                <a:prstClr val="white"/>
              </a:solidFill>
              <a:effectLst/>
              <a:uLnTx/>
              <a:uFillTx/>
              <a:latin typeface="Calibri"/>
              <a:ea typeface="+mn-ea"/>
              <a:cs typeface="Arial" charset="0"/>
            </a:endParaRPr>
          </a:p>
        </p:txBody>
      </p:sp>
      <p:sp>
        <p:nvSpPr>
          <p:cNvPr id="13" name="Rettangolo 12">
            <a:extLst>
              <a:ext uri="{FF2B5EF4-FFF2-40B4-BE49-F238E27FC236}">
                <a16:creationId xmlns:a16="http://schemas.microsoft.com/office/drawing/2014/main" id="{6C703CBB-3720-416D-8BC7-4B9433F340C9}"/>
              </a:ext>
            </a:extLst>
          </p:cNvPr>
          <p:cNvSpPr/>
          <p:nvPr/>
        </p:nvSpPr>
        <p:spPr>
          <a:xfrm>
            <a:off x="17879" y="1036800"/>
            <a:ext cx="12174121" cy="4692650"/>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ttangolo 8">
            <a:extLst>
              <a:ext uri="{FF2B5EF4-FFF2-40B4-BE49-F238E27FC236}">
                <a16:creationId xmlns:a16="http://schemas.microsoft.com/office/drawing/2014/main" id="{FC16D063-F74F-4252-85FF-07225AC975CA}"/>
              </a:ext>
            </a:extLst>
          </p:cNvPr>
          <p:cNvSpPr/>
          <p:nvPr/>
        </p:nvSpPr>
        <p:spPr>
          <a:xfrm>
            <a:off x="0" y="1035050"/>
            <a:ext cx="12209879" cy="10800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ttangolo 9">
            <a:extLst>
              <a:ext uri="{FF2B5EF4-FFF2-40B4-BE49-F238E27FC236}">
                <a16:creationId xmlns:a16="http://schemas.microsoft.com/office/drawing/2014/main" id="{CC6791EB-4AFE-4771-99AB-67969875EDB4}"/>
              </a:ext>
            </a:extLst>
          </p:cNvPr>
          <p:cNvSpPr/>
          <p:nvPr/>
        </p:nvSpPr>
        <p:spPr>
          <a:xfrm>
            <a:off x="0" y="5674000"/>
            <a:ext cx="12209879" cy="10800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Rettangolo 1">
            <a:extLst>
              <a:ext uri="{FF2B5EF4-FFF2-40B4-BE49-F238E27FC236}">
                <a16:creationId xmlns:a16="http://schemas.microsoft.com/office/drawing/2014/main" id="{943428A8-DC6E-D060-91EF-A306A1C1C372}"/>
              </a:ext>
            </a:extLst>
          </p:cNvPr>
          <p:cNvSpPr>
            <a:spLocks noChangeArrowheads="1"/>
          </p:cNvSpPr>
          <p:nvPr/>
        </p:nvSpPr>
        <p:spPr bwMode="auto">
          <a:xfrm>
            <a:off x="663369" y="1382627"/>
            <a:ext cx="762884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spcBef>
                <a:spcPct val="0"/>
              </a:spcBef>
              <a:buClr>
                <a:srgbClr val="0E6A69"/>
              </a:buClr>
              <a:buNone/>
            </a:pPr>
            <a:r>
              <a:rPr lang="en-US" altLang="it-IT" sz="2000" dirty="0">
                <a:solidFill>
                  <a:srgbClr val="404040"/>
                </a:solidFill>
                <a:latin typeface="Arial" panose="020B0604020202020204" pitchFamily="34" charset="0"/>
              </a:rPr>
              <a:t>Definition &amp; Presentation: Narrowing of the </a:t>
            </a:r>
            <a:r>
              <a:rPr lang="en-US" altLang="it-IT" sz="2000" dirty="0" err="1">
                <a:solidFill>
                  <a:srgbClr val="404040"/>
                </a:solidFill>
                <a:latin typeface="Arial" panose="020B0604020202020204" pitchFamily="34" charset="0"/>
              </a:rPr>
              <a:t>gastrojejunal</a:t>
            </a:r>
            <a:r>
              <a:rPr lang="en-US" altLang="it-IT" sz="2000" dirty="0">
                <a:solidFill>
                  <a:srgbClr val="404040"/>
                </a:solidFill>
                <a:latin typeface="Arial" panose="020B0604020202020204" pitchFamily="34" charset="0"/>
              </a:rPr>
              <a:t> anastomosis causing progressive food intolerance, severe nausea, and vomiting months after surgery</a:t>
            </a:r>
            <a:r>
              <a:rPr lang="en-US" altLang="it-IT" sz="2000" dirty="0" smtClean="0">
                <a:solidFill>
                  <a:srgbClr val="404040"/>
                </a:solidFill>
                <a:latin typeface="Arial" panose="020B0604020202020204" pitchFamily="34" charset="0"/>
              </a:rPr>
              <a:t>.</a:t>
            </a:r>
          </a:p>
          <a:p>
            <a:pPr lvl="0">
              <a:spcBef>
                <a:spcPct val="0"/>
              </a:spcBef>
              <a:buClr>
                <a:srgbClr val="0E6A69"/>
              </a:buClr>
              <a:buNone/>
            </a:pPr>
            <a:endParaRPr lang="en-US" altLang="it-IT" sz="2000" dirty="0">
              <a:solidFill>
                <a:srgbClr val="404040"/>
              </a:solidFill>
              <a:latin typeface="Arial" panose="020B0604020202020204" pitchFamily="34" charset="0"/>
            </a:endParaRPr>
          </a:p>
          <a:p>
            <a:pPr lvl="0">
              <a:spcBef>
                <a:spcPct val="0"/>
              </a:spcBef>
              <a:buClr>
                <a:srgbClr val="0E6A69"/>
              </a:buClr>
              <a:buNone/>
            </a:pPr>
            <a:r>
              <a:rPr lang="en-US" altLang="it-IT" sz="2000" dirty="0" smtClean="0">
                <a:solidFill>
                  <a:srgbClr val="404040"/>
                </a:solidFill>
                <a:latin typeface="Arial" panose="020B0604020202020204" pitchFamily="34" charset="0"/>
              </a:rPr>
              <a:t>Incidence </a:t>
            </a:r>
            <a:r>
              <a:rPr lang="en-US" altLang="it-IT" sz="2000" dirty="0">
                <a:solidFill>
                  <a:srgbClr val="404040"/>
                </a:solidFill>
                <a:latin typeface="Arial" panose="020B0604020202020204" pitchFamily="34" charset="0"/>
              </a:rPr>
              <a:t>in Large Series: Reported around 0.06% in large multi-institutional registry evaluations (requiring reoperation/revision), while reaching up to 6.3% in specific comparative mid-term cohorts (e.g., OAGB vs. SADI </a:t>
            </a:r>
            <a:r>
              <a:rPr lang="en-US" altLang="it-IT" sz="2000" dirty="0" smtClean="0">
                <a:solidFill>
                  <a:srgbClr val="404040"/>
                </a:solidFill>
                <a:latin typeface="Arial" panose="020B0604020202020204" pitchFamily="34" charset="0"/>
              </a:rPr>
              <a:t>evaluation)</a:t>
            </a:r>
            <a:endParaRPr kumimoji="0" lang="en-US" altLang="it-IT" sz="2000" b="1" i="0" u="none" strike="noStrike" kern="1200" cap="none" spc="0" normalizeH="0" baseline="0" noProof="0" dirty="0">
              <a:ln>
                <a:noFill/>
              </a:ln>
              <a:solidFill>
                <a:srgbClr val="404040"/>
              </a:solidFill>
              <a:effectLst/>
              <a:uLnTx/>
              <a:uFillTx/>
              <a:latin typeface="Arial" panose="020B0604020202020204" pitchFamily="34" charset="0"/>
            </a:endParaRPr>
          </a:p>
        </p:txBody>
      </p:sp>
      <p:grpSp>
        <p:nvGrpSpPr>
          <p:cNvPr id="5" name="Gruppo 4">
            <a:extLst>
              <a:ext uri="{FF2B5EF4-FFF2-40B4-BE49-F238E27FC236}">
                <a16:creationId xmlns:a16="http://schemas.microsoft.com/office/drawing/2014/main" id="{6237616C-3189-3FDE-19F7-B85063C37B6D}"/>
              </a:ext>
            </a:extLst>
          </p:cNvPr>
          <p:cNvGrpSpPr/>
          <p:nvPr/>
        </p:nvGrpSpPr>
        <p:grpSpPr>
          <a:xfrm>
            <a:off x="-8940" y="4249974"/>
            <a:ext cx="12227758" cy="1200328"/>
            <a:chOff x="-1" y="3512447"/>
            <a:chExt cx="12227758" cy="1200328"/>
          </a:xfrm>
        </p:grpSpPr>
        <p:sp>
          <p:nvSpPr>
            <p:cNvPr id="4" name="Rettangolo 3">
              <a:extLst>
                <a:ext uri="{FF2B5EF4-FFF2-40B4-BE49-F238E27FC236}">
                  <a16:creationId xmlns:a16="http://schemas.microsoft.com/office/drawing/2014/main" id="{FB4FC520-8366-BA5D-E1B2-12FA4C88B66E}"/>
                </a:ext>
              </a:extLst>
            </p:cNvPr>
            <p:cNvSpPr/>
            <p:nvPr/>
          </p:nvSpPr>
          <p:spPr>
            <a:xfrm>
              <a:off x="-1" y="3512447"/>
              <a:ext cx="12209879" cy="1200328"/>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asellaDiTesto 2">
              <a:extLst>
                <a:ext uri="{FF2B5EF4-FFF2-40B4-BE49-F238E27FC236}">
                  <a16:creationId xmlns:a16="http://schemas.microsoft.com/office/drawing/2014/main" id="{2CE8B2BF-41B6-18E8-B257-A69F546FF555}"/>
                </a:ext>
              </a:extLst>
            </p:cNvPr>
            <p:cNvSpPr txBox="1"/>
            <p:nvPr/>
          </p:nvSpPr>
          <p:spPr>
            <a:xfrm>
              <a:off x="71515" y="3876858"/>
              <a:ext cx="12156242" cy="461665"/>
            </a:xfrm>
            <a:prstGeom prst="rect">
              <a:avLst/>
            </a:prstGeom>
            <a:noFill/>
          </p:spPr>
          <p:txBody>
            <a:bodyPr wrap="square" rtlCol="0">
              <a:spAutoFit/>
            </a:bodyPr>
            <a:lstStyle/>
            <a:p>
              <a:pPr lvl="0" algn="ctr"/>
              <a:r>
                <a:rPr kumimoji="0" lang="en-US" altLang="it-IT"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charset="0"/>
                </a:rPr>
                <a:t> </a:t>
              </a:r>
              <a:r>
                <a:rPr lang="en-US" altLang="it-IT" sz="2400" dirty="0">
                  <a:solidFill>
                    <a:prstClr val="white"/>
                  </a:solidFill>
                  <a:latin typeface="Arial" panose="020B0604020202020204" pitchFamily="34" charset="0"/>
                </a:rPr>
                <a:t>Mean Onset Time: Typically develops at a mean of </a:t>
              </a:r>
              <a:r>
                <a:rPr lang="en-US" altLang="it-IT" sz="2400" dirty="0" smtClean="0">
                  <a:solidFill>
                    <a:prstClr val="white"/>
                  </a:solidFill>
                  <a:latin typeface="Arial" panose="020B0604020202020204" pitchFamily="34" charset="0"/>
                </a:rPr>
                <a:t>8.00 ±4.69 </a:t>
              </a:r>
              <a:r>
                <a:rPr lang="en-US" altLang="it-IT" sz="2400" dirty="0">
                  <a:solidFill>
                    <a:prstClr val="white"/>
                  </a:solidFill>
                  <a:latin typeface="Arial" panose="020B0604020202020204" pitchFamily="34" charset="0"/>
                </a:rPr>
                <a:t>months post-operatively</a:t>
              </a:r>
            </a:p>
          </p:txBody>
        </p:sp>
      </p:grpSp>
      <p:grpSp>
        <p:nvGrpSpPr>
          <p:cNvPr id="23" name="Gruppo 22">
            <a:extLst>
              <a:ext uri="{FF2B5EF4-FFF2-40B4-BE49-F238E27FC236}">
                <a16:creationId xmlns:a16="http://schemas.microsoft.com/office/drawing/2014/main" id="{0E7AB096-5509-2EBF-92D9-2B96CFEC8B23}"/>
              </a:ext>
            </a:extLst>
          </p:cNvPr>
          <p:cNvGrpSpPr/>
          <p:nvPr/>
        </p:nvGrpSpPr>
        <p:grpSpPr>
          <a:xfrm>
            <a:off x="12563269" y="280223"/>
            <a:ext cx="1916607" cy="2088201"/>
            <a:chOff x="7175834" y="1677949"/>
            <a:chExt cx="1916607" cy="2088201"/>
          </a:xfrm>
        </p:grpSpPr>
        <p:pic>
          <p:nvPicPr>
            <p:cNvPr id="29" name="Elemento grafico 28" descr="Medico con riempimento a tinta unita">
              <a:extLst>
                <a:ext uri="{FF2B5EF4-FFF2-40B4-BE49-F238E27FC236}">
                  <a16:creationId xmlns:a16="http://schemas.microsoft.com/office/drawing/2014/main" id="{0942E918-F996-E2D6-818C-6331D73477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p:blipFill>
          <p:spPr>
            <a:xfrm>
              <a:off x="7175834" y="1677949"/>
              <a:ext cx="1513148" cy="1513148"/>
            </a:xfrm>
            <a:prstGeom prst="rect">
              <a:avLst/>
            </a:prstGeom>
          </p:spPr>
        </p:pic>
        <p:pic>
          <p:nvPicPr>
            <p:cNvPr id="28" name="Elemento grafico 27" descr="Stomaco con riempimento a tinta unita">
              <a:extLst>
                <a:ext uri="{FF2B5EF4-FFF2-40B4-BE49-F238E27FC236}">
                  <a16:creationId xmlns:a16="http://schemas.microsoft.com/office/drawing/2014/main" id="{AE088319-F3D5-8A2B-F521-DFD00043AE6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p:blipFill>
          <p:spPr>
            <a:xfrm>
              <a:off x="7762564" y="2436273"/>
              <a:ext cx="1329877" cy="1329877"/>
            </a:xfrm>
            <a:prstGeom prst="rect">
              <a:avLst/>
            </a:prstGeom>
          </p:spPr>
        </p:pic>
      </p:grpSp>
      <p:sp>
        <p:nvSpPr>
          <p:cNvPr id="31" name="Rettangolo 1">
            <a:extLst>
              <a:ext uri="{FF2B5EF4-FFF2-40B4-BE49-F238E27FC236}">
                <a16:creationId xmlns:a16="http://schemas.microsoft.com/office/drawing/2014/main" id="{10E84564-AD2F-5743-49E9-57E66B9D27DB}"/>
              </a:ext>
            </a:extLst>
          </p:cNvPr>
          <p:cNvSpPr>
            <a:spLocks noChangeArrowheads="1"/>
          </p:cNvSpPr>
          <p:nvPr/>
        </p:nvSpPr>
        <p:spPr bwMode="auto">
          <a:xfrm>
            <a:off x="2769314" y="174241"/>
            <a:ext cx="9144000" cy="707886"/>
          </a:xfrm>
          <a:prstGeom prst="rect">
            <a:avLst/>
          </a:prstGeom>
          <a:noFill/>
          <a:ln w="9525">
            <a:noFill/>
            <a:miter lim="800000"/>
            <a:headEnd/>
            <a:tailEnd/>
          </a:ln>
        </p:spPr>
        <p:txBody>
          <a:bodyPr lIns="216000" rIns="288000">
            <a:spAutoFit/>
          </a:bodyPr>
          <a:lstStyle/>
          <a:p>
            <a:pPr lvl="1" algn="r">
              <a:defRPr/>
            </a:pPr>
            <a:r>
              <a:rPr lang="it-IT" altLang="it-IT" sz="4000" dirty="0" err="1">
                <a:solidFill>
                  <a:srgbClr val="006666"/>
                </a:solidFill>
                <a:latin typeface="Arial Narrow" pitchFamily="34" charset="0"/>
                <a:cs typeface="Helvetica" pitchFamily="34" charset="0"/>
              </a:rPr>
              <a:t>Anastomotic</a:t>
            </a:r>
            <a:r>
              <a:rPr lang="it-IT" altLang="it-IT" sz="4000" dirty="0">
                <a:solidFill>
                  <a:srgbClr val="006666"/>
                </a:solidFill>
                <a:latin typeface="Arial Narrow" pitchFamily="34" charset="0"/>
                <a:cs typeface="Helvetica" pitchFamily="34" charset="0"/>
              </a:rPr>
              <a:t> </a:t>
            </a:r>
            <a:r>
              <a:rPr lang="it-IT" altLang="it-IT" sz="4000" dirty="0" err="1">
                <a:solidFill>
                  <a:srgbClr val="006666"/>
                </a:solidFill>
                <a:latin typeface="Arial Narrow" pitchFamily="34" charset="0"/>
                <a:cs typeface="Helvetica" pitchFamily="34" charset="0"/>
              </a:rPr>
              <a:t>Stenosis</a:t>
            </a:r>
            <a:endParaRPr kumimoji="0" lang="it-IT" altLang="it-IT" sz="4000" b="0" i="0" u="none" strike="noStrike" kern="1200" cap="none" spc="0" normalizeH="0" baseline="0" noProof="0" dirty="0">
              <a:ln>
                <a:noFill/>
              </a:ln>
              <a:solidFill>
                <a:srgbClr val="006666"/>
              </a:solidFill>
              <a:effectLst/>
              <a:uLnTx/>
              <a:uFillTx/>
              <a:latin typeface="Arial Narrow" pitchFamily="34" charset="0"/>
              <a:ea typeface="+mn-ea"/>
              <a:cs typeface="Helvetica" pitchFamily="34" charset="0"/>
            </a:endParaRPr>
          </a:p>
        </p:txBody>
      </p:sp>
      <p:pic>
        <p:nvPicPr>
          <p:cNvPr id="32" name="Immagine 31">
            <a:extLst>
              <a:ext uri="{FF2B5EF4-FFF2-40B4-BE49-F238E27FC236}">
                <a16:creationId xmlns:a16="http://schemas.microsoft.com/office/drawing/2014/main" id="{A11D2FFB-E9EA-AE4F-5E78-FE2FC86DBB0D}"/>
              </a:ext>
            </a:extLst>
          </p:cNvPr>
          <p:cNvPicPr>
            <a:picLocks noChangeAspect="1"/>
          </p:cNvPicPr>
          <p:nvPr/>
        </p:nvPicPr>
        <p:blipFill>
          <a:blip r:embed="rId7"/>
          <a:stretch>
            <a:fillRect/>
          </a:stretch>
        </p:blipFill>
        <p:spPr>
          <a:xfrm>
            <a:off x="8353501" y="1573127"/>
            <a:ext cx="2056809" cy="2246769"/>
          </a:xfrm>
          <a:prstGeom prst="rect">
            <a:avLst/>
          </a:prstGeom>
        </p:spPr>
      </p:pic>
      <p:sp>
        <p:nvSpPr>
          <p:cNvPr id="6" name="Rettangolo 5"/>
          <p:cNvSpPr/>
          <p:nvPr/>
        </p:nvSpPr>
        <p:spPr>
          <a:xfrm>
            <a:off x="62576" y="5964535"/>
            <a:ext cx="11951624" cy="523220"/>
          </a:xfrm>
          <a:prstGeom prst="rect">
            <a:avLst/>
          </a:prstGeom>
        </p:spPr>
        <p:txBody>
          <a:bodyPr wrap="square">
            <a:spAutoFit/>
          </a:bodyPr>
          <a:lstStyle/>
          <a:p>
            <a:pPr lvl="0" algn="r">
              <a:defRPr/>
            </a:pPr>
            <a:r>
              <a:rPr lang="en-US" sz="1400" i="1" dirty="0">
                <a:solidFill>
                  <a:prstClr val="black"/>
                </a:solidFill>
                <a:latin typeface="Calibri"/>
              </a:rPr>
              <a:t>Revisional Surgery After One Anastomosis/</a:t>
            </a:r>
            <a:r>
              <a:rPr lang="en-US" sz="1400" i="1" dirty="0" err="1">
                <a:solidFill>
                  <a:prstClr val="black"/>
                </a:solidFill>
                <a:latin typeface="Calibri"/>
              </a:rPr>
              <a:t>Minigastric</a:t>
            </a:r>
            <a:r>
              <a:rPr lang="en-US" sz="1400" i="1" dirty="0">
                <a:solidFill>
                  <a:prstClr val="black"/>
                </a:solidFill>
                <a:latin typeface="Calibri"/>
              </a:rPr>
              <a:t> </a:t>
            </a:r>
            <a:r>
              <a:rPr lang="en-US" sz="1400" i="1" dirty="0" smtClean="0">
                <a:solidFill>
                  <a:prstClr val="black"/>
                </a:solidFill>
                <a:latin typeface="Calibri"/>
              </a:rPr>
              <a:t>Bypass: an </a:t>
            </a:r>
            <a:r>
              <a:rPr lang="en-US" sz="1400" i="1" dirty="0">
                <a:solidFill>
                  <a:prstClr val="black"/>
                </a:solidFill>
                <a:latin typeface="Calibri"/>
              </a:rPr>
              <a:t>Italian Multi‑institutional </a:t>
            </a:r>
            <a:r>
              <a:rPr lang="en-US" sz="1400" i="1" dirty="0" smtClean="0">
                <a:solidFill>
                  <a:prstClr val="black"/>
                </a:solidFill>
                <a:latin typeface="Calibri"/>
              </a:rPr>
              <a:t>Survey</a:t>
            </a:r>
          </a:p>
          <a:p>
            <a:pPr lvl="0" algn="r">
              <a:defRPr/>
            </a:pPr>
            <a:r>
              <a:rPr lang="en-US" sz="1400" i="1" dirty="0" err="1" smtClean="0">
                <a:solidFill>
                  <a:prstClr val="black"/>
                </a:solidFill>
                <a:latin typeface="Calibri"/>
              </a:rPr>
              <a:t>Musella</a:t>
            </a:r>
            <a:r>
              <a:rPr lang="en-US" sz="1400" i="1" dirty="0" smtClean="0">
                <a:solidFill>
                  <a:prstClr val="black"/>
                </a:solidFill>
                <a:latin typeface="Calibri"/>
              </a:rPr>
              <a:t> et al, Obesity Surgery 2022</a:t>
            </a:r>
            <a:endParaRPr lang="it-IT" sz="1200" i="1" dirty="0">
              <a:solidFill>
                <a:prstClr val="black"/>
              </a:solidFill>
              <a:latin typeface="Calibri"/>
            </a:endParaRPr>
          </a:p>
        </p:txBody>
      </p:sp>
    </p:spTree>
    <p:extLst>
      <p:ext uri="{BB962C8B-B14F-4D97-AF65-F5344CB8AC3E}">
        <p14:creationId xmlns:p14="http://schemas.microsoft.com/office/powerpoint/2010/main" val="1780573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ttangolo 1"/>
          <p:cNvSpPr>
            <a:spLocks noChangeArrowheads="1"/>
          </p:cNvSpPr>
          <p:nvPr/>
        </p:nvSpPr>
        <p:spPr bwMode="auto">
          <a:xfrm>
            <a:off x="3030538" y="82550"/>
            <a:ext cx="9144000" cy="830263"/>
          </a:xfrm>
          <a:prstGeom prst="rect">
            <a:avLst/>
          </a:prstGeom>
          <a:noFill/>
          <a:ln w="9525">
            <a:noFill/>
            <a:miter lim="800000"/>
            <a:headEnd/>
            <a:tailEnd/>
          </a:ln>
        </p:spPr>
        <p:txBody>
          <a:bodyPr lIns="216000" rIns="288000">
            <a:spAutoFit/>
          </a:bodyPr>
          <a:lstStyle/>
          <a:p>
            <a:pPr marL="457200" marR="0" lvl="1" indent="0" algn="r" defTabSz="457200" rtl="0" eaLnBrk="1" fontAlgn="base" latinLnBrk="0" hangingPunct="1">
              <a:lnSpc>
                <a:spcPct val="100000"/>
              </a:lnSpc>
              <a:spcBef>
                <a:spcPct val="0"/>
              </a:spcBef>
              <a:spcAft>
                <a:spcPct val="0"/>
              </a:spcAft>
              <a:buClrTx/>
              <a:buSzTx/>
              <a:buFontTx/>
              <a:buNone/>
              <a:tabLst/>
              <a:defRPr/>
            </a:pPr>
            <a:r>
              <a:rPr kumimoji="0" lang="it-IT" altLang="it-IT" sz="4800" b="0" i="0" u="none" strike="noStrike" kern="1200" cap="none" spc="0" normalizeH="0" baseline="0" noProof="0">
                <a:ln>
                  <a:noFill/>
                </a:ln>
                <a:solidFill>
                  <a:srgbClr val="006666"/>
                </a:solidFill>
                <a:effectLst/>
                <a:uLnTx/>
                <a:uFillTx/>
                <a:latin typeface="Arial Narrow" pitchFamily="34" charset="0"/>
                <a:ea typeface="+mn-ea"/>
                <a:cs typeface="Helvetica" pitchFamily="34" charset="0"/>
              </a:rPr>
              <a:t>THERAPEUTIC OPTIONS</a:t>
            </a:r>
          </a:p>
        </p:txBody>
      </p:sp>
      <p:sp>
        <p:nvSpPr>
          <p:cNvPr id="10" name="Rettangolo 9">
            <a:extLst/>
          </p:cNvPr>
          <p:cNvSpPr/>
          <p:nvPr/>
        </p:nvSpPr>
        <p:spPr>
          <a:xfrm>
            <a:off x="-9525" y="1087438"/>
            <a:ext cx="12184063" cy="46942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Rettangolo 3"/>
          <p:cNvSpPr/>
          <p:nvPr/>
        </p:nvSpPr>
        <p:spPr>
          <a:xfrm>
            <a:off x="0" y="103663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ttangolo 20"/>
          <p:cNvSpPr/>
          <p:nvPr/>
        </p:nvSpPr>
        <p:spPr>
          <a:xfrm>
            <a:off x="0" y="5627688"/>
            <a:ext cx="12204700" cy="107950"/>
          </a:xfrm>
          <a:prstGeom prst="rect">
            <a:avLst/>
          </a:prstGeom>
          <a:solidFill>
            <a:srgbClr val="0E6A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CasellaDiTesto 12"/>
          <p:cNvSpPr txBox="1">
            <a:spLocks noChangeArrowheads="1"/>
          </p:cNvSpPr>
          <p:nvPr/>
        </p:nvSpPr>
        <p:spPr bwMode="auto">
          <a:xfrm>
            <a:off x="312738" y="1408113"/>
            <a:ext cx="3694112" cy="461665"/>
          </a:xfrm>
          <a:prstGeom prst="rect">
            <a:avLst/>
          </a:prstGeom>
          <a:noFill/>
          <a:ln w="9525">
            <a:noFill/>
            <a:miter lim="800000"/>
            <a:headEnd/>
            <a:tailEnd/>
          </a:ln>
        </p:spPr>
        <p:txBody>
          <a:bodyPr>
            <a:spAutoFit/>
          </a:bodyPr>
          <a:lstStyle/>
          <a:p>
            <a:pPr marL="457200" marR="0" lvl="0" indent="-457200" algn="l" defTabSz="457200" rtl="0" eaLnBrk="1" fontAlgn="base" latinLnBrk="0" hangingPunct="1">
              <a:lnSpc>
                <a:spcPct val="100000"/>
              </a:lnSpc>
              <a:spcBef>
                <a:spcPct val="0"/>
              </a:spcBef>
              <a:spcAft>
                <a:spcPct val="0"/>
              </a:spcAft>
              <a:buClrTx/>
              <a:buSzTx/>
              <a:buFont typeface="Arial" charset="0"/>
              <a:buChar char="•"/>
              <a:tabLst/>
              <a:defRPr/>
            </a:pPr>
            <a:r>
              <a:rPr kumimoji="0" lang="it-IT" sz="2400" b="0" i="0" u="none" strike="noStrike" kern="1200" cap="none" spc="0" normalizeH="0" baseline="0" noProof="0" dirty="0" smtClean="0">
                <a:ln>
                  <a:noFill/>
                </a:ln>
                <a:solidFill>
                  <a:srgbClr val="0E6A69"/>
                </a:solidFill>
                <a:effectLst/>
                <a:uLnTx/>
                <a:uFillTx/>
                <a:latin typeface="Arial" charset="0"/>
                <a:ea typeface="+mn-ea"/>
                <a:cs typeface="Arial" charset="0"/>
              </a:rPr>
              <a:t>Redo </a:t>
            </a:r>
            <a:r>
              <a:rPr lang="it-IT" sz="2400" dirty="0">
                <a:solidFill>
                  <a:srgbClr val="0E6A69"/>
                </a:solidFill>
              </a:rPr>
              <a:t>o</a:t>
            </a:r>
            <a:r>
              <a:rPr kumimoji="0" lang="it-IT" sz="2400" b="0" i="0" u="none" strike="noStrike" kern="1200" cap="none" spc="0" normalizeH="0" baseline="0" noProof="0" dirty="0" smtClean="0">
                <a:ln>
                  <a:noFill/>
                </a:ln>
                <a:solidFill>
                  <a:srgbClr val="0E6A69"/>
                </a:solidFill>
                <a:effectLst/>
                <a:uLnTx/>
                <a:uFillTx/>
                <a:latin typeface="Arial" charset="0"/>
                <a:ea typeface="+mn-ea"/>
                <a:cs typeface="Arial" charset="0"/>
              </a:rPr>
              <a:t>f GEA</a:t>
            </a:r>
            <a:endParaRPr kumimoji="0" lang="en-US" sz="2400" b="0" i="0" u="none" strike="noStrike" kern="1200" cap="none" spc="0" normalizeH="0" baseline="0" noProof="0" dirty="0">
              <a:ln>
                <a:noFill/>
              </a:ln>
              <a:solidFill>
                <a:srgbClr val="0E6A69"/>
              </a:solidFill>
              <a:effectLst/>
              <a:uLnTx/>
              <a:uFillTx/>
              <a:latin typeface="Arial Narrow" pitchFamily="34" charset="0"/>
              <a:ea typeface="+mn-ea"/>
              <a:cs typeface="Arial" charset="0"/>
            </a:endParaRPr>
          </a:p>
        </p:txBody>
      </p:sp>
      <p:sp>
        <p:nvSpPr>
          <p:cNvPr id="16" name="CasellaDiTesto 15"/>
          <p:cNvSpPr txBox="1">
            <a:spLocks noChangeArrowheads="1"/>
          </p:cNvSpPr>
          <p:nvPr/>
        </p:nvSpPr>
        <p:spPr bwMode="auto">
          <a:xfrm>
            <a:off x="7297738" y="1328034"/>
            <a:ext cx="3314700" cy="523220"/>
          </a:xfrm>
          <a:prstGeom prst="rect">
            <a:avLst/>
          </a:prstGeom>
          <a:noFill/>
          <a:ln w="9525">
            <a:noFill/>
            <a:miter lim="800000"/>
            <a:headEnd/>
            <a:tailEnd/>
          </a:ln>
        </p:spPr>
        <p:txBody>
          <a:bodyPr>
            <a:spAutoFit/>
          </a:bodyPr>
          <a:lstStyle/>
          <a:p>
            <a:pPr marL="457200" marR="0" lvl="0" indent="-457200" algn="l" defTabSz="457200" rtl="0" eaLnBrk="1" fontAlgn="base" latinLnBrk="0" hangingPunct="1">
              <a:lnSpc>
                <a:spcPct val="100000"/>
              </a:lnSpc>
              <a:spcBef>
                <a:spcPct val="0"/>
              </a:spcBef>
              <a:spcAft>
                <a:spcPct val="0"/>
              </a:spcAft>
              <a:buClrTx/>
              <a:buSzTx/>
              <a:buFont typeface="Arial" charset="0"/>
              <a:buChar char="•"/>
              <a:tabLst/>
              <a:defRPr/>
            </a:pPr>
            <a:endParaRPr kumimoji="0" lang="it-IT" sz="2800" b="0" i="0" u="none" strike="noStrike" kern="1200" cap="none" spc="0" normalizeH="0" baseline="0" noProof="0" dirty="0">
              <a:ln>
                <a:noFill/>
              </a:ln>
              <a:solidFill>
                <a:srgbClr val="0E6A69"/>
              </a:solidFill>
              <a:effectLst/>
              <a:uLnTx/>
              <a:uFillTx/>
              <a:latin typeface="Arial Narrow" pitchFamily="34" charset="0"/>
              <a:ea typeface="+mn-ea"/>
              <a:cs typeface="Arial" charset="0"/>
            </a:endParaRPr>
          </a:p>
        </p:txBody>
      </p:sp>
      <p:sp>
        <p:nvSpPr>
          <p:cNvPr id="5" name="Rettangolo 4"/>
          <p:cNvSpPr/>
          <p:nvPr/>
        </p:nvSpPr>
        <p:spPr>
          <a:xfrm>
            <a:off x="228600" y="5827236"/>
            <a:ext cx="11811000" cy="923330"/>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it-IT" sz="1800" b="1" i="0" u="none" strike="noStrike" kern="1200" cap="none" spc="0" normalizeH="0" baseline="0" noProof="0" dirty="0">
                <a:ln>
                  <a:noFill/>
                </a:ln>
                <a:solidFill>
                  <a:prstClr val="white">
                    <a:lumMod val="50000"/>
                  </a:prstClr>
                </a:solidFill>
                <a:effectLst/>
                <a:uLnTx/>
                <a:uFillTx/>
                <a:latin typeface="Arial Narrow" panose="020B0606020202030204" pitchFamily="34" charset="0"/>
                <a:ea typeface="+mn-ea"/>
                <a:cs typeface="Arial" panose="020B0604020202020204" pitchFamily="34" charset="0"/>
              </a:rPr>
              <a:t>Figures reproduced from Gentileschi et al.</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it-IT" sz="1800" b="0" i="1" u="none" strike="noStrike" kern="1200" cap="none" spc="0" normalizeH="0" baseline="0" noProof="0" dirty="0">
                <a:ln>
                  <a:noFill/>
                </a:ln>
                <a:solidFill>
                  <a:prstClr val="white">
                    <a:lumMod val="50000"/>
                  </a:prstClr>
                </a:solidFill>
                <a:effectLst/>
                <a:uLnTx/>
                <a:uFillTx/>
                <a:latin typeface="Arial Narrow" panose="020B0606020202030204" pitchFamily="34" charset="0"/>
                <a:ea typeface="+mn-ea"/>
                <a:cs typeface="Arial" panose="020B0604020202020204" pitchFamily="34" charset="0"/>
              </a:rPr>
              <a:t>Laparoscopic revision after one anastomosis gastric bypass (OAGB): a 4‑years experience in a single high‑volume bariatric surgery center in northern Italy, Updates in Surgery (2025) 77:2097–2105 https://doi.org/10.1007/s13304-025-02329-4 </a:t>
            </a:r>
          </a:p>
        </p:txBody>
      </p:sp>
      <p:pic>
        <p:nvPicPr>
          <p:cNvPr id="6" name="Immagine 5"/>
          <p:cNvPicPr>
            <a:picLocks noChangeAspect="1"/>
          </p:cNvPicPr>
          <p:nvPr/>
        </p:nvPicPr>
        <p:blipFill>
          <a:blip r:embed="rId2"/>
          <a:stretch>
            <a:fillRect/>
          </a:stretch>
        </p:blipFill>
        <p:spPr>
          <a:xfrm>
            <a:off x="565150" y="2288982"/>
            <a:ext cx="2524477" cy="2762636"/>
          </a:xfrm>
          <a:prstGeom prst="rect">
            <a:avLst/>
          </a:prstGeom>
        </p:spPr>
      </p:pic>
      <p:pic>
        <p:nvPicPr>
          <p:cNvPr id="7" name="Immagine 6"/>
          <p:cNvPicPr>
            <a:picLocks noChangeAspect="1"/>
          </p:cNvPicPr>
          <p:nvPr/>
        </p:nvPicPr>
        <p:blipFill>
          <a:blip r:embed="rId3"/>
          <a:stretch>
            <a:fillRect/>
          </a:stretch>
        </p:blipFill>
        <p:spPr>
          <a:xfrm>
            <a:off x="4406051" y="2276425"/>
            <a:ext cx="3491468" cy="2637172"/>
          </a:xfrm>
          <a:prstGeom prst="rect">
            <a:avLst/>
          </a:prstGeom>
        </p:spPr>
      </p:pic>
      <p:sp>
        <p:nvSpPr>
          <p:cNvPr id="14" name="CasellaDiTesto 13"/>
          <p:cNvSpPr txBox="1">
            <a:spLocks noChangeArrowheads="1"/>
          </p:cNvSpPr>
          <p:nvPr/>
        </p:nvSpPr>
        <p:spPr bwMode="auto">
          <a:xfrm>
            <a:off x="4033838" y="1433513"/>
            <a:ext cx="3694112" cy="523220"/>
          </a:xfrm>
          <a:prstGeom prst="rect">
            <a:avLst/>
          </a:prstGeom>
          <a:noFill/>
          <a:ln w="9525">
            <a:noFill/>
            <a:miter lim="800000"/>
            <a:headEnd/>
            <a:tailEnd/>
          </a:ln>
        </p:spPr>
        <p:txBody>
          <a:bodyPr>
            <a:spAutoFit/>
          </a:bodyPr>
          <a:lstStyle/>
          <a:p>
            <a:pPr marL="457200" marR="0" lvl="0" indent="-457200" algn="l" defTabSz="457200" rtl="0" eaLnBrk="1" fontAlgn="base" latinLnBrk="0" hangingPunct="1">
              <a:lnSpc>
                <a:spcPct val="100000"/>
              </a:lnSpc>
              <a:spcBef>
                <a:spcPct val="0"/>
              </a:spcBef>
              <a:spcAft>
                <a:spcPct val="0"/>
              </a:spcAft>
              <a:buClrTx/>
              <a:buSzTx/>
              <a:buFont typeface="Arial" charset="0"/>
              <a:buChar char="•"/>
              <a:tabLst/>
              <a:defRPr/>
            </a:pPr>
            <a:r>
              <a:rPr kumimoji="0" lang="en-US" sz="2800" b="0" i="0" u="none" strike="noStrike" kern="1200" cap="none" spc="0" normalizeH="0" baseline="0" noProof="0" dirty="0" smtClean="0">
                <a:ln>
                  <a:noFill/>
                </a:ln>
                <a:solidFill>
                  <a:srgbClr val="0E6A69"/>
                </a:solidFill>
                <a:effectLst/>
                <a:uLnTx/>
                <a:uFillTx/>
                <a:latin typeface="Arial Narrow" pitchFamily="34" charset="0"/>
                <a:ea typeface="+mn-ea"/>
                <a:cs typeface="Arial" charset="0"/>
              </a:rPr>
              <a:t>Conversion</a:t>
            </a:r>
            <a:r>
              <a:rPr kumimoji="0" lang="en-US" sz="2800" b="0" i="0" u="none" strike="noStrike" kern="1200" cap="none" spc="0" normalizeH="0" noProof="0" dirty="0" smtClean="0">
                <a:ln>
                  <a:noFill/>
                </a:ln>
                <a:solidFill>
                  <a:srgbClr val="0E6A69"/>
                </a:solidFill>
                <a:effectLst/>
                <a:uLnTx/>
                <a:uFillTx/>
                <a:latin typeface="Arial Narrow" pitchFamily="34" charset="0"/>
                <a:ea typeface="+mn-ea"/>
                <a:cs typeface="Arial" charset="0"/>
              </a:rPr>
              <a:t> To RYGB</a:t>
            </a:r>
            <a:endParaRPr kumimoji="0" lang="en-US" sz="2800" b="0" i="0" u="none" strike="noStrike" kern="1200" cap="none" spc="0" normalizeH="0" baseline="0" noProof="0" dirty="0">
              <a:ln>
                <a:noFill/>
              </a:ln>
              <a:solidFill>
                <a:srgbClr val="0E6A69"/>
              </a:solidFill>
              <a:effectLst/>
              <a:uLnTx/>
              <a:uFillTx/>
              <a:latin typeface="Arial Narrow" pitchFamily="34" charset="0"/>
              <a:ea typeface="+mn-ea"/>
              <a:cs typeface="Arial" charset="0"/>
            </a:endParaRPr>
          </a:p>
        </p:txBody>
      </p:sp>
      <p:sp>
        <p:nvSpPr>
          <p:cNvPr id="15" name="CasellaDiTesto 14"/>
          <p:cNvSpPr txBox="1">
            <a:spLocks noChangeArrowheads="1"/>
          </p:cNvSpPr>
          <p:nvPr/>
        </p:nvSpPr>
        <p:spPr bwMode="auto">
          <a:xfrm>
            <a:off x="8402638" y="1433513"/>
            <a:ext cx="3694112" cy="954107"/>
          </a:xfrm>
          <a:prstGeom prst="rect">
            <a:avLst/>
          </a:prstGeom>
          <a:noFill/>
          <a:ln w="9525">
            <a:noFill/>
            <a:miter lim="800000"/>
            <a:headEnd/>
            <a:tailEnd/>
          </a:ln>
        </p:spPr>
        <p:txBody>
          <a:bodyPr>
            <a:spAutoFit/>
          </a:bodyPr>
          <a:lstStyle/>
          <a:p>
            <a:pPr marL="457200" lvl="0" indent="-457200">
              <a:buFont typeface="Arial" charset="0"/>
              <a:buChar char="•"/>
            </a:pPr>
            <a:r>
              <a:rPr lang="en-US" sz="2800" dirty="0">
                <a:solidFill>
                  <a:srgbClr val="0E6A69"/>
                </a:solidFill>
                <a:latin typeface="Arial Narrow" pitchFamily="34" charset="0"/>
              </a:rPr>
              <a:t>Endoscopic balloon dilation (EBD)</a:t>
            </a:r>
            <a:endParaRPr kumimoji="0" lang="en-US" sz="2800" b="0" i="0" u="none" strike="noStrike" kern="1200" cap="none" spc="0" normalizeH="0" baseline="0" noProof="0" dirty="0">
              <a:ln>
                <a:noFill/>
              </a:ln>
              <a:solidFill>
                <a:srgbClr val="0E6A69"/>
              </a:solidFill>
              <a:effectLst/>
              <a:uLnTx/>
              <a:uFillTx/>
              <a:latin typeface="Arial Narrow" pitchFamily="34" charset="0"/>
              <a:ea typeface="+mn-ea"/>
              <a:cs typeface="Arial" charset="0"/>
            </a:endParaRPr>
          </a:p>
        </p:txBody>
      </p:sp>
      <p:pic>
        <p:nvPicPr>
          <p:cNvPr id="9" name="Immagine 8"/>
          <p:cNvPicPr>
            <a:picLocks noChangeAspect="1"/>
          </p:cNvPicPr>
          <p:nvPr/>
        </p:nvPicPr>
        <p:blipFill>
          <a:blip r:embed="rId4"/>
          <a:stretch>
            <a:fillRect/>
          </a:stretch>
        </p:blipFill>
        <p:spPr>
          <a:xfrm>
            <a:off x="9087428" y="2597478"/>
            <a:ext cx="2489200" cy="1962108"/>
          </a:xfrm>
          <a:prstGeom prst="rect">
            <a:avLst/>
          </a:prstGeom>
        </p:spPr>
      </p:pic>
    </p:spTree>
    <p:extLst>
      <p:ext uri="{BB962C8B-B14F-4D97-AF65-F5344CB8AC3E}">
        <p14:creationId xmlns:p14="http://schemas.microsoft.com/office/powerpoint/2010/main" val="64218354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nodePh="1">
                                  <p:stCondLst>
                                    <p:cond delay="25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21" grpId="0" animBg="1"/>
      <p:bldP spid="13" grpId="0"/>
      <p:bldP spid="16" grpId="0"/>
      <p:bldP spid="14" grpId="0"/>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r"/>
            <a:r>
              <a:rPr lang="it-IT" b="1" dirty="0" smtClean="0">
                <a:solidFill>
                  <a:srgbClr val="0E6A69"/>
                </a:solidFill>
              </a:rPr>
              <a:t>Late </a:t>
            </a:r>
            <a:r>
              <a:rPr lang="it-IT" b="1" dirty="0" err="1" smtClean="0">
                <a:solidFill>
                  <a:srgbClr val="0E6A69"/>
                </a:solidFill>
              </a:rPr>
              <a:t>complications</a:t>
            </a:r>
            <a:r>
              <a:rPr lang="it-IT" b="1" dirty="0" smtClean="0">
                <a:solidFill>
                  <a:srgbClr val="0E6A69"/>
                </a:solidFill>
              </a:rPr>
              <a:t> </a:t>
            </a:r>
            <a:r>
              <a:rPr lang="it-IT" b="1" dirty="0" err="1" smtClean="0">
                <a:solidFill>
                  <a:srgbClr val="0E6A69"/>
                </a:solidFill>
              </a:rPr>
              <a:t>after</a:t>
            </a:r>
            <a:r>
              <a:rPr lang="it-IT" b="1" dirty="0" smtClean="0">
                <a:solidFill>
                  <a:srgbClr val="0E6A69"/>
                </a:solidFill>
              </a:rPr>
              <a:t> OAGB</a:t>
            </a:r>
            <a:endParaRPr lang="it-IT" b="1" dirty="0">
              <a:solidFill>
                <a:srgbClr val="0E6A69"/>
              </a:solidFill>
            </a:endParaRPr>
          </a:p>
        </p:txBody>
      </p:sp>
      <p:sp>
        <p:nvSpPr>
          <p:cNvPr id="3" name="Segnaposto testo 2"/>
          <p:cNvSpPr>
            <a:spLocks noGrp="1"/>
          </p:cNvSpPr>
          <p:nvPr>
            <p:ph type="body" idx="1"/>
          </p:nvPr>
        </p:nvSpPr>
        <p:spPr/>
        <p:txBody>
          <a:bodyPr/>
          <a:lstStyle/>
          <a:p>
            <a:r>
              <a:rPr lang="it-IT" dirty="0" err="1" smtClean="0"/>
              <a:t>Diarrhea</a:t>
            </a:r>
            <a:endParaRPr lang="it-IT" dirty="0"/>
          </a:p>
        </p:txBody>
      </p:sp>
      <p:sp>
        <p:nvSpPr>
          <p:cNvPr id="4" name="Segnaposto contenuto 3"/>
          <p:cNvSpPr>
            <a:spLocks noGrp="1"/>
          </p:cNvSpPr>
          <p:nvPr>
            <p:ph sz="half" idx="2"/>
          </p:nvPr>
        </p:nvSpPr>
        <p:spPr/>
        <p:txBody>
          <a:bodyPr/>
          <a:lstStyle/>
          <a:p>
            <a:r>
              <a:rPr lang="it-IT" sz="2400" dirty="0" smtClean="0"/>
              <a:t>0,03%</a:t>
            </a:r>
          </a:p>
          <a:p>
            <a:r>
              <a:rPr lang="it-IT" sz="2400" dirty="0" err="1" smtClean="0"/>
              <a:t>Mean</a:t>
            </a:r>
            <a:r>
              <a:rPr lang="it-IT" sz="2400" dirty="0" smtClean="0"/>
              <a:t> </a:t>
            </a:r>
            <a:r>
              <a:rPr lang="it-IT" sz="2400" dirty="0" err="1" smtClean="0"/>
              <a:t>onset</a:t>
            </a:r>
            <a:r>
              <a:rPr lang="it-IT" sz="2400" dirty="0" smtClean="0"/>
              <a:t> (</a:t>
            </a:r>
            <a:r>
              <a:rPr lang="it-IT" sz="2400" dirty="0" err="1" smtClean="0"/>
              <a:t>months</a:t>
            </a:r>
            <a:r>
              <a:rPr lang="it-IT" sz="2400" dirty="0" smtClean="0"/>
              <a:t>) 16±6,92</a:t>
            </a:r>
          </a:p>
          <a:p>
            <a:r>
              <a:rPr lang="en-US" sz="2400" dirty="0"/>
              <a:t>First-line: Conservative management (nutritional adjustment, bile acid </a:t>
            </a:r>
            <a:r>
              <a:rPr lang="en-US" sz="2400" dirty="0" err="1"/>
              <a:t>sequestrants</a:t>
            </a:r>
            <a:r>
              <a:rPr lang="en-US" sz="2400" dirty="0" smtClean="0"/>
              <a:t>).</a:t>
            </a:r>
          </a:p>
          <a:p>
            <a:r>
              <a:rPr lang="en-US" sz="2400" dirty="0" smtClean="0"/>
              <a:t>Surgical</a:t>
            </a:r>
            <a:r>
              <a:rPr lang="en-US" sz="2400" dirty="0"/>
              <a:t>: </a:t>
            </a:r>
            <a:r>
              <a:rPr lang="en-US" sz="2400" dirty="0" err="1"/>
              <a:t>Bilio</a:t>
            </a:r>
            <a:r>
              <a:rPr lang="en-US" sz="2400" dirty="0"/>
              <a:t>-pancreatic limb reduction or conversion to standard RYGB in severe, persistent cases</a:t>
            </a:r>
            <a:endParaRPr lang="it-IT" sz="2400" dirty="0"/>
          </a:p>
        </p:txBody>
      </p:sp>
      <p:sp>
        <p:nvSpPr>
          <p:cNvPr id="5" name="Segnaposto testo 4"/>
          <p:cNvSpPr>
            <a:spLocks noGrp="1"/>
          </p:cNvSpPr>
          <p:nvPr>
            <p:ph type="body" sz="quarter" idx="3"/>
          </p:nvPr>
        </p:nvSpPr>
        <p:spPr/>
        <p:txBody>
          <a:bodyPr/>
          <a:lstStyle/>
          <a:p>
            <a:r>
              <a:rPr lang="it-IT" dirty="0" err="1"/>
              <a:t>Reactive</a:t>
            </a:r>
            <a:r>
              <a:rPr lang="it-IT" dirty="0"/>
              <a:t> </a:t>
            </a:r>
            <a:r>
              <a:rPr lang="it-IT" dirty="0" err="1"/>
              <a:t>Hypoglycemia</a:t>
            </a:r>
            <a:endParaRPr lang="it-IT" dirty="0"/>
          </a:p>
        </p:txBody>
      </p:sp>
      <p:sp>
        <p:nvSpPr>
          <p:cNvPr id="6" name="Segnaposto contenuto 5"/>
          <p:cNvSpPr>
            <a:spLocks noGrp="1"/>
          </p:cNvSpPr>
          <p:nvPr>
            <p:ph sz="quarter" idx="4"/>
          </p:nvPr>
        </p:nvSpPr>
        <p:spPr/>
        <p:txBody>
          <a:bodyPr/>
          <a:lstStyle/>
          <a:p>
            <a:r>
              <a:rPr lang="it-IT" sz="2400" dirty="0" smtClean="0"/>
              <a:t>0,02%</a:t>
            </a:r>
          </a:p>
          <a:p>
            <a:r>
              <a:rPr lang="it-IT" sz="2400" dirty="0" err="1" smtClean="0"/>
              <a:t>Mean</a:t>
            </a:r>
            <a:r>
              <a:rPr lang="it-IT" sz="2400" dirty="0" smtClean="0"/>
              <a:t> </a:t>
            </a:r>
            <a:r>
              <a:rPr lang="it-IT" sz="2400" dirty="0" err="1" smtClean="0"/>
              <a:t>onset</a:t>
            </a:r>
            <a:r>
              <a:rPr lang="it-IT" sz="2400" dirty="0" smtClean="0"/>
              <a:t> (</a:t>
            </a:r>
            <a:r>
              <a:rPr lang="it-IT" sz="2400" dirty="0" err="1" smtClean="0"/>
              <a:t>months</a:t>
            </a:r>
            <a:r>
              <a:rPr lang="it-IT" sz="2400" dirty="0" smtClean="0"/>
              <a:t>)5.50 </a:t>
            </a:r>
            <a:r>
              <a:rPr lang="it-IT" sz="2400" dirty="0"/>
              <a:t>± </a:t>
            </a:r>
            <a:r>
              <a:rPr lang="it-IT" sz="2400" dirty="0" smtClean="0"/>
              <a:t>4.94</a:t>
            </a:r>
          </a:p>
          <a:p>
            <a:r>
              <a:rPr lang="en-US" sz="2400" dirty="0"/>
              <a:t>First-line: Medical management (complex carbohydrate intake, dietary modification</a:t>
            </a:r>
            <a:r>
              <a:rPr lang="en-US" sz="2400" dirty="0" smtClean="0"/>
              <a:t>).</a:t>
            </a:r>
          </a:p>
          <a:p>
            <a:r>
              <a:rPr lang="en-US" sz="2400" dirty="0" smtClean="0"/>
              <a:t>Surgical</a:t>
            </a:r>
            <a:r>
              <a:rPr lang="en-US" sz="2400" dirty="0"/>
              <a:t>: Rare instances; necessitates limb reconfiguration or conversion to restore normal anatomy</a:t>
            </a:r>
            <a:r>
              <a:rPr lang="en-US" sz="2400" dirty="0" smtClean="0"/>
              <a:t>.</a:t>
            </a:r>
          </a:p>
          <a:p>
            <a:endParaRPr lang="it-IT" dirty="0"/>
          </a:p>
        </p:txBody>
      </p:sp>
      <p:sp>
        <p:nvSpPr>
          <p:cNvPr id="7" name="Rettangolo 6"/>
          <p:cNvSpPr/>
          <p:nvPr/>
        </p:nvSpPr>
        <p:spPr>
          <a:xfrm>
            <a:off x="54640" y="5958138"/>
            <a:ext cx="6096000" cy="523220"/>
          </a:xfrm>
          <a:prstGeom prst="rect">
            <a:avLst/>
          </a:prstGeom>
        </p:spPr>
        <p:txBody>
          <a:bodyPr>
            <a:spAutoFit/>
          </a:bodyPr>
          <a:lstStyle/>
          <a:p>
            <a:pPr lvl="0">
              <a:defRPr/>
            </a:pPr>
            <a:r>
              <a:rPr lang="en-US" sz="1400" i="1" dirty="0" err="1" smtClean="0">
                <a:solidFill>
                  <a:prstClr val="black"/>
                </a:solidFill>
                <a:latin typeface="Calibri"/>
              </a:rPr>
              <a:t>Musella</a:t>
            </a:r>
            <a:r>
              <a:rPr lang="en-US" sz="1400" i="1" dirty="0" smtClean="0">
                <a:solidFill>
                  <a:prstClr val="black"/>
                </a:solidFill>
                <a:latin typeface="Calibri"/>
              </a:rPr>
              <a:t> et al, Revisional </a:t>
            </a:r>
            <a:r>
              <a:rPr lang="en-US" sz="1400" i="1" dirty="0">
                <a:solidFill>
                  <a:prstClr val="black"/>
                </a:solidFill>
                <a:latin typeface="Calibri"/>
              </a:rPr>
              <a:t>Surgery After One Anastomosis/</a:t>
            </a:r>
            <a:r>
              <a:rPr lang="en-US" sz="1400" i="1" dirty="0" err="1">
                <a:solidFill>
                  <a:prstClr val="black"/>
                </a:solidFill>
                <a:latin typeface="Calibri"/>
              </a:rPr>
              <a:t>Minigastric</a:t>
            </a:r>
            <a:r>
              <a:rPr lang="en-US" sz="1400" i="1" dirty="0">
                <a:solidFill>
                  <a:prstClr val="black"/>
                </a:solidFill>
                <a:latin typeface="Calibri"/>
              </a:rPr>
              <a:t> Bypass: an Italian Multi‑institutional </a:t>
            </a:r>
            <a:r>
              <a:rPr lang="en-US" sz="1400" i="1" dirty="0" err="1" smtClean="0">
                <a:solidFill>
                  <a:prstClr val="black"/>
                </a:solidFill>
                <a:latin typeface="Calibri"/>
              </a:rPr>
              <a:t>Survey,Obesity</a:t>
            </a:r>
            <a:r>
              <a:rPr lang="en-US" sz="1400" i="1" dirty="0" smtClean="0">
                <a:solidFill>
                  <a:prstClr val="black"/>
                </a:solidFill>
                <a:latin typeface="Calibri"/>
              </a:rPr>
              <a:t> </a:t>
            </a:r>
            <a:r>
              <a:rPr lang="en-US" sz="1400" i="1" dirty="0">
                <a:solidFill>
                  <a:prstClr val="black"/>
                </a:solidFill>
                <a:latin typeface="Calibri"/>
              </a:rPr>
              <a:t>Surgery 2022</a:t>
            </a:r>
            <a:endParaRPr lang="it-IT" sz="1200" i="1" dirty="0">
              <a:solidFill>
                <a:prstClr val="black"/>
              </a:solidFill>
              <a:latin typeface="Calibri"/>
            </a:endParaRPr>
          </a:p>
        </p:txBody>
      </p:sp>
      <p:pic>
        <p:nvPicPr>
          <p:cNvPr id="8" name="Immagine 7"/>
          <p:cNvPicPr>
            <a:picLocks noChangeAspect="1"/>
          </p:cNvPicPr>
          <p:nvPr/>
        </p:nvPicPr>
        <p:blipFill>
          <a:blip r:embed="rId2"/>
          <a:stretch>
            <a:fillRect/>
          </a:stretch>
        </p:blipFill>
        <p:spPr>
          <a:xfrm>
            <a:off x="552709" y="240718"/>
            <a:ext cx="1804572" cy="1804572"/>
          </a:xfrm>
          <a:prstGeom prst="rect">
            <a:avLst/>
          </a:prstGeom>
        </p:spPr>
      </p:pic>
      <p:cxnSp>
        <p:nvCxnSpPr>
          <p:cNvPr id="9" name="Connettore 1 12"/>
          <p:cNvCxnSpPr>
            <a:cxnSpLocks/>
          </p:cNvCxnSpPr>
          <p:nvPr/>
        </p:nvCxnSpPr>
        <p:spPr>
          <a:xfrm>
            <a:off x="3751694" y="1396884"/>
            <a:ext cx="7871917" cy="0"/>
          </a:xfrm>
          <a:prstGeom prst="line">
            <a:avLst/>
          </a:prstGeom>
          <a:noFill/>
          <a:ln w="76200" cap="flat" cmpd="sng" algn="ctr">
            <a:solidFill>
              <a:srgbClr val="FFC000"/>
            </a:solidFill>
            <a:prstDash val="solid"/>
            <a:miter lim="800000"/>
            <a:headEnd type="none" w="med" len="med"/>
            <a:tailEnd type="none" w="med" len="med"/>
          </a:ln>
          <a:effectLst/>
        </p:spPr>
      </p:cxnSp>
    </p:spTree>
    <p:extLst>
      <p:ext uri="{BB962C8B-B14F-4D97-AF65-F5344CB8AC3E}">
        <p14:creationId xmlns:p14="http://schemas.microsoft.com/office/powerpoint/2010/main" val="2651231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p:cNvPicPr>
            <a:picLocks noChangeAspect="1"/>
          </p:cNvPicPr>
          <p:nvPr/>
        </p:nvPicPr>
        <p:blipFill>
          <a:blip r:embed="rId2"/>
          <a:srcRect/>
          <a:stretch>
            <a:fillRect/>
          </a:stretch>
        </p:blipFill>
        <p:spPr bwMode="auto">
          <a:xfrm>
            <a:off x="0" y="1260925"/>
            <a:ext cx="12192000" cy="5079490"/>
          </a:xfrm>
          <a:prstGeom prst="rect">
            <a:avLst/>
          </a:prstGeom>
          <a:noFill/>
          <a:ln w="9525">
            <a:noFill/>
            <a:miter lim="800000"/>
            <a:headEnd/>
            <a:tailEnd/>
          </a:ln>
        </p:spPr>
      </p:pic>
      <p:sp>
        <p:nvSpPr>
          <p:cNvPr id="65538" name="Rettangolo 2"/>
          <p:cNvSpPr>
            <a:spLocks noChangeArrowheads="1"/>
          </p:cNvSpPr>
          <p:nvPr/>
        </p:nvSpPr>
        <p:spPr bwMode="auto">
          <a:xfrm>
            <a:off x="1844675" y="82550"/>
            <a:ext cx="10329863" cy="830263"/>
          </a:xfrm>
          <a:prstGeom prst="rect">
            <a:avLst/>
          </a:prstGeom>
          <a:noFill/>
          <a:ln w="9525">
            <a:noFill/>
            <a:miter lim="800000"/>
            <a:headEnd/>
            <a:tailEnd/>
          </a:ln>
        </p:spPr>
        <p:txBody>
          <a:bodyPr lIns="216000" rIns="288000">
            <a:spAutoFit/>
          </a:bodyPr>
          <a:lstStyle/>
          <a:p>
            <a:pPr lvl="1" algn="r"/>
            <a:r>
              <a:rPr lang="it-IT" altLang="it-IT" sz="4800">
                <a:solidFill>
                  <a:srgbClr val="006666"/>
                </a:solidFill>
                <a:latin typeface="Arial Narrow" pitchFamily="34" charset="0"/>
                <a:cs typeface="Helvetica" pitchFamily="34" charset="0"/>
              </a:rPr>
              <a:t>CONCLUSIONS</a:t>
            </a:r>
          </a:p>
        </p:txBody>
      </p:sp>
      <p:sp>
        <p:nvSpPr>
          <p:cNvPr id="4" name="CasellaDiTesto 3">
            <a:extLst/>
          </p:cNvPr>
          <p:cNvSpPr txBox="1"/>
          <p:nvPr/>
        </p:nvSpPr>
        <p:spPr>
          <a:xfrm>
            <a:off x="0" y="1486923"/>
            <a:ext cx="8153400" cy="1015663"/>
          </a:xfrm>
          <a:prstGeom prst="rect">
            <a:avLst/>
          </a:prstGeom>
          <a:solidFill>
            <a:srgbClr val="0E6A6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spAutoFit/>
          </a:bodyPr>
          <a:lstStyle/>
          <a:p>
            <a:pPr fontAlgn="auto">
              <a:spcBef>
                <a:spcPts val="0"/>
              </a:spcBef>
              <a:spcAft>
                <a:spcPts val="0"/>
              </a:spcAft>
              <a:defRPr/>
            </a:pPr>
            <a:r>
              <a:rPr lang="en-US" sz="2000" b="1" dirty="0" smtClean="0"/>
              <a:t>Excellent </a:t>
            </a:r>
            <a:r>
              <a:rPr lang="en-US" sz="2000" b="1" dirty="0"/>
              <a:t>Safety Profile: </a:t>
            </a:r>
            <a:r>
              <a:rPr lang="en-US" sz="2000" dirty="0"/>
              <a:t>The </a:t>
            </a:r>
            <a:r>
              <a:rPr lang="en-US" sz="2000" dirty="0" smtClean="0"/>
              <a:t>OAGB </a:t>
            </a:r>
            <a:r>
              <a:rPr lang="en-US" sz="2000" dirty="0"/>
              <a:t>demonstrates a robust mid-term safety profile with very low rates of severe complications requiring </a:t>
            </a:r>
            <a:r>
              <a:rPr lang="en-US" sz="2000" dirty="0" err="1"/>
              <a:t>revisional</a:t>
            </a:r>
            <a:r>
              <a:rPr lang="en-US" sz="2000" dirty="0"/>
              <a:t> surgery</a:t>
            </a:r>
            <a:endParaRPr lang="it-IT" sz="2000" dirty="0"/>
          </a:p>
        </p:txBody>
      </p:sp>
      <p:sp>
        <p:nvSpPr>
          <p:cNvPr id="5" name="CasellaDiTesto 4">
            <a:extLst/>
          </p:cNvPr>
          <p:cNvSpPr txBox="1"/>
          <p:nvPr/>
        </p:nvSpPr>
        <p:spPr>
          <a:xfrm>
            <a:off x="0" y="2617788"/>
            <a:ext cx="8153400" cy="1323439"/>
          </a:xfrm>
          <a:prstGeom prst="rect">
            <a:avLst/>
          </a:prstGeom>
          <a:solidFill>
            <a:srgbClr val="0E6A6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spAutoFit/>
          </a:bodyPr>
          <a:lstStyle/>
          <a:p>
            <a:pPr fontAlgn="auto">
              <a:spcBef>
                <a:spcPts val="0"/>
              </a:spcBef>
              <a:spcAft>
                <a:spcPts val="0"/>
              </a:spcAft>
              <a:defRPr/>
            </a:pPr>
            <a:r>
              <a:rPr lang="en-US" sz="2000" b="1" dirty="0"/>
              <a:t>Revisional Strategy</a:t>
            </a:r>
            <a:r>
              <a:rPr lang="en-US" sz="2000" dirty="0"/>
              <a:t>: When reoperation is necessary, the procedure is feasible and effective, but it must be tailored to the specific anatomical or metabolic cause (e.g., limb reduction for malabsorption, or correction of DGER)</a:t>
            </a:r>
            <a:endParaRPr lang="it-IT" sz="2000" dirty="0"/>
          </a:p>
        </p:txBody>
      </p:sp>
      <p:sp>
        <p:nvSpPr>
          <p:cNvPr id="6" name="CasellaDiTesto 5">
            <a:extLst/>
          </p:cNvPr>
          <p:cNvSpPr txBox="1"/>
          <p:nvPr/>
        </p:nvSpPr>
        <p:spPr>
          <a:xfrm>
            <a:off x="0" y="4080949"/>
            <a:ext cx="8153400" cy="1015663"/>
          </a:xfrm>
          <a:prstGeom prst="rect">
            <a:avLst/>
          </a:prstGeom>
          <a:solidFill>
            <a:srgbClr val="0E6A6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spAutoFit/>
          </a:bodyPr>
          <a:lstStyle/>
          <a:p>
            <a:pPr fontAlgn="auto">
              <a:spcBef>
                <a:spcPts val="0"/>
              </a:spcBef>
              <a:spcAft>
                <a:spcPts val="0"/>
              </a:spcAft>
              <a:defRPr/>
            </a:pPr>
            <a:r>
              <a:rPr lang="en-US" sz="2000" b="1" dirty="0"/>
              <a:t> The Importance of Experience: </a:t>
            </a:r>
            <a:r>
              <a:rPr lang="en-US" sz="2000" dirty="0"/>
              <a:t>Standardized surgical technique and careful patient selection are paramount to minimizing the incidence of late complications and ensuring long-term metabolic success</a:t>
            </a:r>
            <a:r>
              <a:rPr lang="en-US" sz="2000" b="1" dirty="0"/>
              <a:t>.</a:t>
            </a:r>
            <a:endParaRPr lang="it-IT" sz="2000" dirty="0"/>
          </a:p>
        </p:txBody>
      </p:sp>
      <p:sp>
        <p:nvSpPr>
          <p:cNvPr id="7" name="CasellaDiTesto 6">
            <a:extLst/>
          </p:cNvPr>
          <p:cNvSpPr txBox="1"/>
          <p:nvPr/>
        </p:nvSpPr>
        <p:spPr>
          <a:xfrm>
            <a:off x="0" y="5181800"/>
            <a:ext cx="8153400" cy="1015663"/>
          </a:xfrm>
          <a:prstGeom prst="rect">
            <a:avLst/>
          </a:prstGeom>
          <a:solidFill>
            <a:srgbClr val="0E6A6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spAutoFit/>
          </a:bodyPr>
          <a:lstStyle/>
          <a:p>
            <a:pPr fontAlgn="auto">
              <a:spcBef>
                <a:spcPts val="0"/>
              </a:spcBef>
              <a:spcAft>
                <a:spcPts val="0"/>
              </a:spcAft>
              <a:defRPr/>
            </a:pPr>
            <a:r>
              <a:rPr lang="en-US" sz="2000" b="1" dirty="0"/>
              <a:t>Future Perspective</a:t>
            </a:r>
            <a:r>
              <a:rPr lang="en-US" sz="2000" dirty="0"/>
              <a:t>: Ongoing multi-institutional monitoring is essential to refine surgical standards and optimize the management of the rare cases that require secondary intervention</a:t>
            </a:r>
            <a:endParaRPr lang="it-IT" sz="2000" dirty="0"/>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750"/>
                            </p:stCondLst>
                            <p:childTnLst>
                              <p:par>
                                <p:cTn id="9" presetID="2" presetClass="entr" presetSubtype="8"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 presetClass="entr" presetSubtype="8" fill="hold" grpId="0" nodeType="after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grpId="0" nodeType="after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Immagine 15"/>
          <p:cNvPicPr>
            <a:picLocks noChangeAspect="1"/>
          </p:cNvPicPr>
          <p:nvPr/>
        </p:nvPicPr>
        <p:blipFill>
          <a:blip r:embed="rId2"/>
          <a:srcRect/>
          <a:stretch>
            <a:fillRect/>
          </a:stretch>
        </p:blipFill>
        <p:spPr bwMode="auto">
          <a:xfrm>
            <a:off x="-47625" y="0"/>
            <a:ext cx="6143625" cy="3481388"/>
          </a:xfrm>
          <a:prstGeom prst="rect">
            <a:avLst/>
          </a:prstGeom>
          <a:noFill/>
          <a:ln w="9525">
            <a:noFill/>
            <a:miter lim="800000"/>
            <a:headEnd/>
            <a:tailEnd/>
          </a:ln>
        </p:spPr>
      </p:pic>
      <p:pic>
        <p:nvPicPr>
          <p:cNvPr id="66562" name="Immagine 5"/>
          <p:cNvPicPr>
            <a:picLocks noChangeAspect="1"/>
          </p:cNvPicPr>
          <p:nvPr/>
        </p:nvPicPr>
        <p:blipFill>
          <a:blip r:embed="rId3"/>
          <a:srcRect/>
          <a:stretch>
            <a:fillRect/>
          </a:stretch>
        </p:blipFill>
        <p:spPr bwMode="auto">
          <a:xfrm>
            <a:off x="6096000" y="0"/>
            <a:ext cx="6096000" cy="3429000"/>
          </a:xfrm>
          <a:prstGeom prst="rect">
            <a:avLst/>
          </a:prstGeom>
          <a:noFill/>
          <a:ln w="9525">
            <a:noFill/>
            <a:miter lim="800000"/>
            <a:headEnd/>
            <a:tailEnd/>
          </a:ln>
        </p:spPr>
      </p:pic>
      <p:pic>
        <p:nvPicPr>
          <p:cNvPr id="66563" name="Immagine 8"/>
          <p:cNvPicPr>
            <a:picLocks noChangeAspect="1"/>
          </p:cNvPicPr>
          <p:nvPr/>
        </p:nvPicPr>
        <p:blipFill>
          <a:blip r:embed="rId4"/>
          <a:srcRect/>
          <a:stretch>
            <a:fillRect/>
          </a:stretch>
        </p:blipFill>
        <p:spPr bwMode="auto">
          <a:xfrm>
            <a:off x="-31750" y="3433763"/>
            <a:ext cx="6132513" cy="3448050"/>
          </a:xfrm>
          <a:prstGeom prst="rect">
            <a:avLst/>
          </a:prstGeom>
          <a:noFill/>
          <a:ln w="9525">
            <a:noFill/>
            <a:miter lim="800000"/>
            <a:headEnd/>
            <a:tailEnd/>
          </a:ln>
        </p:spPr>
      </p:pic>
      <p:pic>
        <p:nvPicPr>
          <p:cNvPr id="66564" name="Immagine 9"/>
          <p:cNvPicPr>
            <a:picLocks noChangeAspect="1"/>
          </p:cNvPicPr>
          <p:nvPr/>
        </p:nvPicPr>
        <p:blipFill>
          <a:blip r:embed="rId5"/>
          <a:srcRect/>
          <a:stretch>
            <a:fillRect/>
          </a:stretch>
        </p:blipFill>
        <p:spPr bwMode="auto">
          <a:xfrm>
            <a:off x="6096000" y="3429000"/>
            <a:ext cx="6096000" cy="3452813"/>
          </a:xfrm>
          <a:prstGeom prst="rect">
            <a:avLst/>
          </a:prstGeom>
          <a:noFill/>
          <a:ln w="9525">
            <a:noFill/>
            <a:miter lim="800000"/>
            <a:headEnd/>
            <a:tailEnd/>
          </a:ln>
        </p:spPr>
      </p:pic>
      <p:sp>
        <p:nvSpPr>
          <p:cNvPr id="12" name="Rettangolo 11"/>
          <p:cNvSpPr/>
          <p:nvPr/>
        </p:nvSpPr>
        <p:spPr>
          <a:xfrm>
            <a:off x="6042025" y="0"/>
            <a:ext cx="107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5" name="Rettangolo 14"/>
          <p:cNvSpPr/>
          <p:nvPr/>
        </p:nvSpPr>
        <p:spPr>
          <a:xfrm>
            <a:off x="3733800" y="3992563"/>
            <a:ext cx="4724400" cy="1839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Rettangolo 3">
            <a:extLst/>
          </p:cNvPr>
          <p:cNvSpPr/>
          <p:nvPr/>
        </p:nvSpPr>
        <p:spPr>
          <a:xfrm>
            <a:off x="3841750" y="3992563"/>
            <a:ext cx="4508500" cy="17319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66568" name="Sottotitolo 2"/>
          <p:cNvSpPr txBox="1">
            <a:spLocks/>
          </p:cNvSpPr>
          <p:nvPr/>
        </p:nvSpPr>
        <p:spPr bwMode="auto">
          <a:xfrm>
            <a:off x="3841750" y="4024313"/>
            <a:ext cx="4508500" cy="1700212"/>
          </a:xfrm>
          <a:prstGeom prst="rect">
            <a:avLst/>
          </a:prstGeom>
          <a:noFill/>
          <a:ln w="9525">
            <a:noFill/>
            <a:miter lim="800000"/>
            <a:headEnd/>
            <a:tailEnd/>
          </a:ln>
        </p:spPr>
        <p:txBody>
          <a:bodyPr/>
          <a:lstStyle/>
          <a:p>
            <a:pPr algn="ctr" defTabSz="914400">
              <a:lnSpc>
                <a:spcPct val="90000"/>
              </a:lnSpc>
              <a:spcBef>
                <a:spcPts val="1000"/>
              </a:spcBef>
              <a:buFont typeface="Arial" charset="0"/>
              <a:buNone/>
            </a:pPr>
            <a:endParaRPr lang="it-IT" sz="2000">
              <a:solidFill>
                <a:srgbClr val="404040"/>
              </a:solidFill>
              <a:latin typeface="Arial Narrow" pitchFamily="34" charset="0"/>
            </a:endParaRPr>
          </a:p>
          <a:p>
            <a:pPr algn="ctr" defTabSz="914400">
              <a:lnSpc>
                <a:spcPct val="90000"/>
              </a:lnSpc>
              <a:spcBef>
                <a:spcPts val="1000"/>
              </a:spcBef>
              <a:buFont typeface="Arial" charset="0"/>
              <a:buNone/>
            </a:pPr>
            <a:endParaRPr lang="it-IT" sz="2000">
              <a:solidFill>
                <a:srgbClr val="404040"/>
              </a:solidFill>
              <a:latin typeface="Arial Narrow" pitchFamily="34" charset="0"/>
            </a:endParaRPr>
          </a:p>
          <a:p>
            <a:pPr algn="ctr" defTabSz="914400">
              <a:lnSpc>
                <a:spcPct val="90000"/>
              </a:lnSpc>
              <a:spcBef>
                <a:spcPts val="1000"/>
              </a:spcBef>
              <a:buFont typeface="Arial" charset="0"/>
              <a:buNone/>
            </a:pPr>
            <a:r>
              <a:rPr lang="it-IT" sz="2400" i="1">
                <a:solidFill>
                  <a:srgbClr val="404040"/>
                </a:solidFill>
                <a:latin typeface="Arial Narrow" pitchFamily="34" charset="0"/>
              </a:rPr>
              <a:t>lpiazza267@gmail.com</a:t>
            </a:r>
          </a:p>
        </p:txBody>
      </p:sp>
      <p:sp>
        <p:nvSpPr>
          <p:cNvPr id="14" name="Rettangolo 13"/>
          <p:cNvSpPr/>
          <p:nvPr/>
        </p:nvSpPr>
        <p:spPr>
          <a:xfrm rot="5400000">
            <a:off x="6042025" y="-2667000"/>
            <a:ext cx="107950"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Rettangolo 6"/>
          <p:cNvSpPr/>
          <p:nvPr/>
        </p:nvSpPr>
        <p:spPr>
          <a:xfrm>
            <a:off x="1662113" y="2865438"/>
            <a:ext cx="8869362" cy="1127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66571" name="Titolo 1"/>
          <p:cNvSpPr txBox="1">
            <a:spLocks/>
          </p:cNvSpPr>
          <p:nvPr/>
        </p:nvSpPr>
        <p:spPr bwMode="auto">
          <a:xfrm>
            <a:off x="1662113" y="2865438"/>
            <a:ext cx="8867775" cy="1127125"/>
          </a:xfrm>
          <a:prstGeom prst="rect">
            <a:avLst/>
          </a:prstGeom>
          <a:noFill/>
          <a:ln w="9525">
            <a:noFill/>
            <a:miter lim="800000"/>
            <a:headEnd/>
            <a:tailEnd/>
          </a:ln>
        </p:spPr>
        <p:txBody>
          <a:bodyPr anchor="ctr"/>
          <a:lstStyle/>
          <a:p>
            <a:pPr algn="ctr" defTabSz="914400">
              <a:lnSpc>
                <a:spcPct val="90000"/>
              </a:lnSpc>
            </a:pPr>
            <a:r>
              <a:rPr lang="it-IT" sz="3200" b="1">
                <a:solidFill>
                  <a:srgbClr val="0E6A69"/>
                </a:solidFill>
                <a:latin typeface="Arial Narrow" pitchFamily="34" charset="0"/>
              </a:rPr>
              <a:t>THANKS FOR THE ATTENTION AND</a:t>
            </a:r>
          </a:p>
          <a:p>
            <a:pPr algn="ctr" defTabSz="914400">
              <a:lnSpc>
                <a:spcPct val="90000"/>
              </a:lnSpc>
            </a:pPr>
            <a:r>
              <a:rPr lang="it-IT" sz="3200" b="1">
                <a:solidFill>
                  <a:srgbClr val="0E6A69"/>
                </a:solidFill>
                <a:latin typeface="Arial Narrow" pitchFamily="34" charset="0"/>
              </a:rPr>
              <a:t>HAPPY TO SEE YOU AGAIN!</a:t>
            </a:r>
            <a:endParaRPr lang="it-IT" sz="3200" b="1">
              <a:solidFill>
                <a:srgbClr val="032A63"/>
              </a:solidFill>
              <a:latin typeface="Arial Narrow" pitchFamily="34" charset="0"/>
            </a:endParaRPr>
          </a:p>
        </p:txBody>
      </p:sp>
      <p:pic>
        <p:nvPicPr>
          <p:cNvPr id="66572" name="Immagine 16"/>
          <p:cNvPicPr>
            <a:picLocks noChangeAspect="1"/>
          </p:cNvPicPr>
          <p:nvPr/>
        </p:nvPicPr>
        <p:blipFill>
          <a:blip r:embed="rId6"/>
          <a:srcRect/>
          <a:stretch>
            <a:fillRect/>
          </a:stretch>
        </p:blipFill>
        <p:spPr bwMode="auto">
          <a:xfrm>
            <a:off x="0" y="6026150"/>
            <a:ext cx="1057275" cy="8858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4981</TotalTime>
  <Words>2485</Words>
  <Application>Microsoft Office PowerPoint</Application>
  <PresentationFormat>Widescreen</PresentationFormat>
  <Paragraphs>275</Paragraphs>
  <Slides>35</Slides>
  <Notes>10</Notes>
  <HiddenSlides>0</HiddenSlides>
  <MMClips>2</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35</vt:i4>
      </vt:variant>
    </vt:vector>
  </HeadingPairs>
  <TitlesOfParts>
    <vt:vector size="43" baseType="lpstr">
      <vt:lpstr>Abadi MT Std Extra Bold</vt:lpstr>
      <vt:lpstr>Arial</vt:lpstr>
      <vt:lpstr>Arial Narrow</vt:lpstr>
      <vt:lpstr>Calibri</vt:lpstr>
      <vt:lpstr>Calibri Light</vt:lpstr>
      <vt:lpstr>Google Sans Text</vt:lpstr>
      <vt:lpstr>Helvetica</vt:lpstr>
      <vt:lpstr>Tema di Office</vt:lpstr>
      <vt:lpstr>Presentazione standard di PowerPoint</vt:lpstr>
      <vt:lpstr>OAGB…</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Late complications after OAGB</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Marisa Orlando</dc:creator>
  <cp:lastModifiedBy>Maria</cp:lastModifiedBy>
  <cp:revision>179</cp:revision>
  <dcterms:created xsi:type="dcterms:W3CDTF">2018-12-10T17:13:25Z</dcterms:created>
  <dcterms:modified xsi:type="dcterms:W3CDTF">2026-09-13T16:12:24Z</dcterms:modified>
</cp:coreProperties>
</file>